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83" r:id="rId2"/>
    <p:sldId id="280" r:id="rId3"/>
    <p:sldId id="284" r:id="rId4"/>
    <p:sldId id="285" r:id="rId5"/>
    <p:sldId id="286" r:id="rId6"/>
    <p:sldId id="287" r:id="rId7"/>
    <p:sldId id="288" r:id="rId8"/>
    <p:sldId id="289" r:id="rId9"/>
    <p:sldId id="290" r:id="rId10"/>
    <p:sldId id="291" r:id="rId11"/>
    <p:sldId id="292" r:id="rId12"/>
    <p:sldId id="293" r:id="rId13"/>
    <p:sldId id="294" r:id="rId14"/>
    <p:sldId id="29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11"/>
    <p:restoredTop sz="94665"/>
  </p:normalViewPr>
  <p:slideViewPr>
    <p:cSldViewPr snapToGrid="0" snapToObjects="1">
      <p:cViewPr varScale="1">
        <p:scale>
          <a:sx n="68" d="100"/>
          <a:sy n="68" d="100"/>
        </p:scale>
        <p:origin x="26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02-03-2022</a:t>
            </a:fld>
            <a:endParaRPr lang="en-US"/>
          </a:p>
        </p:txBody>
      </p:sp>
      <p:sp>
        <p:nvSpPr>
          <p:cNvPr id="4" name="Footer Placeholder 3">
            <a:extLst>
              <a:ext uri="{FF2B5EF4-FFF2-40B4-BE49-F238E27FC236}">
                <a16:creationId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02-03-2022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02-03-2022</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7DB8D-2085-BA4F-BAA0-77C9844548D8}"/>
              </a:ext>
            </a:extLst>
          </p:cNvPr>
          <p:cNvSpPr>
            <a:spLocks noGrp="1"/>
          </p:cNvSpPr>
          <p:nvPr>
            <p:ph type="dt" sz="half" idx="10"/>
          </p:nvPr>
        </p:nvSpPr>
        <p:spPr/>
        <p:txBody>
          <a:bodyPr/>
          <a:lstStyle/>
          <a:p>
            <a:fld id="{FE3142DF-8AC0-4E5C-88BF-97A3167F0692}" type="datetime1">
              <a:rPr lang="en-US" smtClean="0"/>
              <a:pPr/>
              <a:t>3/2/2022</a:t>
            </a:fld>
            <a:endParaRPr lang="en-US"/>
          </a:p>
        </p:txBody>
      </p:sp>
      <p:sp>
        <p:nvSpPr>
          <p:cNvPr id="5" name="Footer Placeholder 4">
            <a:extLst>
              <a:ext uri="{FF2B5EF4-FFF2-40B4-BE49-F238E27FC236}">
                <a16:creationId xmlns:a16="http://schemas.microsoft.com/office/drawing/2014/main" id="{E314435B-1C12-E548-9938-754F28F1CF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41D1B-40DA-2741-A4B3-7EAAD6A42A09}"/>
              </a:ext>
            </a:extLst>
          </p:cNvPr>
          <p:cNvSpPr>
            <a:spLocks noGrp="1"/>
          </p:cNvSpPr>
          <p:nvPr>
            <p:ph type="dt" sz="half" idx="10"/>
          </p:nvPr>
        </p:nvSpPr>
        <p:spPr/>
        <p:txBody>
          <a:bodyPr/>
          <a:lstStyle/>
          <a:p>
            <a:fld id="{75E767BB-0E80-46C7-A71A-EB4EFB85CC1B}" type="datetime1">
              <a:rPr lang="en-US" smtClean="0"/>
              <a:pPr/>
              <a:t>3/2/2022</a:t>
            </a:fld>
            <a:endParaRPr lang="en-US"/>
          </a:p>
        </p:txBody>
      </p:sp>
      <p:sp>
        <p:nvSpPr>
          <p:cNvPr id="5" name="Footer Placeholder 4">
            <a:extLst>
              <a:ext uri="{FF2B5EF4-FFF2-40B4-BE49-F238E27FC236}">
                <a16:creationId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A832E-7C18-E844-AD16-385329DD3693}"/>
              </a:ext>
            </a:extLst>
          </p:cNvPr>
          <p:cNvSpPr>
            <a:spLocks noGrp="1"/>
          </p:cNvSpPr>
          <p:nvPr>
            <p:ph type="dt" sz="half" idx="10"/>
          </p:nvPr>
        </p:nvSpPr>
        <p:spPr/>
        <p:txBody>
          <a:bodyPr/>
          <a:lstStyle/>
          <a:p>
            <a:fld id="{7AF518B6-B69F-4D15-B5A7-546D2BC09FD1}" type="datetime1">
              <a:rPr lang="en-US" smtClean="0"/>
              <a:pPr/>
              <a:t>3/2/2022</a:t>
            </a:fld>
            <a:endParaRPr lang="en-US"/>
          </a:p>
        </p:txBody>
      </p:sp>
      <p:sp>
        <p:nvSpPr>
          <p:cNvPr id="5" name="Footer Placeholder 4">
            <a:extLst>
              <a:ext uri="{FF2B5EF4-FFF2-40B4-BE49-F238E27FC236}">
                <a16:creationId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68481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1A5E5-6204-D748-9A98-B9C434AF00B0}"/>
              </a:ext>
            </a:extLst>
          </p:cNvPr>
          <p:cNvSpPr>
            <a:spLocks noGrp="1"/>
          </p:cNvSpPr>
          <p:nvPr>
            <p:ph type="dt" sz="half" idx="10"/>
          </p:nvPr>
        </p:nvSpPr>
        <p:spPr/>
        <p:txBody>
          <a:bodyPr/>
          <a:lstStyle/>
          <a:p>
            <a:fld id="{6CC9EDA3-2997-45BA-B596-0B6AC9E26563}" type="datetime1">
              <a:rPr lang="en-US" smtClean="0"/>
              <a:pPr/>
              <a:t>3/2/2022</a:t>
            </a:fld>
            <a:endParaRPr lang="en-US"/>
          </a:p>
        </p:txBody>
      </p:sp>
      <p:sp>
        <p:nvSpPr>
          <p:cNvPr id="5" name="Footer Placeholder 4">
            <a:extLst>
              <a:ext uri="{FF2B5EF4-FFF2-40B4-BE49-F238E27FC236}">
                <a16:creationId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17132D-85B2-7949-AF1E-F8BE8D429DA4}"/>
              </a:ext>
            </a:extLst>
          </p:cNvPr>
          <p:cNvSpPr>
            <a:spLocks noGrp="1"/>
          </p:cNvSpPr>
          <p:nvPr>
            <p:ph type="dt" sz="half" idx="10"/>
          </p:nvPr>
        </p:nvSpPr>
        <p:spPr/>
        <p:txBody>
          <a:bodyPr/>
          <a:lstStyle/>
          <a:p>
            <a:fld id="{8B7B93AF-A275-4556-BFCC-F221FC27742A}" type="datetime1">
              <a:rPr lang="en-US" smtClean="0"/>
              <a:pPr/>
              <a:t>3/2/2022</a:t>
            </a:fld>
            <a:endParaRPr lang="en-US"/>
          </a:p>
        </p:txBody>
      </p:sp>
      <p:sp>
        <p:nvSpPr>
          <p:cNvPr id="5" name="Footer Placeholder 4">
            <a:extLst>
              <a:ext uri="{FF2B5EF4-FFF2-40B4-BE49-F238E27FC236}">
                <a16:creationId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BD3D62-50EC-C044-98A5-8700F758EE6D}"/>
              </a:ext>
            </a:extLst>
          </p:cNvPr>
          <p:cNvSpPr>
            <a:spLocks noGrp="1"/>
          </p:cNvSpPr>
          <p:nvPr>
            <p:ph type="dt" sz="half" idx="10"/>
          </p:nvPr>
        </p:nvSpPr>
        <p:spPr/>
        <p:txBody>
          <a:bodyPr/>
          <a:lstStyle/>
          <a:p>
            <a:fld id="{9C6AFE34-11C2-43A2-9460-EE698DFE1F57}" type="datetime1">
              <a:rPr lang="en-US" smtClean="0"/>
              <a:pPr/>
              <a:t>3/2/2022</a:t>
            </a:fld>
            <a:endParaRPr lang="en-US"/>
          </a:p>
        </p:txBody>
      </p:sp>
      <p:sp>
        <p:nvSpPr>
          <p:cNvPr id="6" name="Footer Placeholder 5">
            <a:extLst>
              <a:ext uri="{FF2B5EF4-FFF2-40B4-BE49-F238E27FC236}">
                <a16:creationId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B73E8-AA99-9D44-B73A-36DAB298DB66}"/>
              </a:ext>
            </a:extLst>
          </p:cNvPr>
          <p:cNvSpPr>
            <a:spLocks noGrp="1"/>
          </p:cNvSpPr>
          <p:nvPr>
            <p:ph type="dt" sz="half" idx="10"/>
          </p:nvPr>
        </p:nvSpPr>
        <p:spPr/>
        <p:txBody>
          <a:bodyPr/>
          <a:lstStyle/>
          <a:p>
            <a:fld id="{2E993192-5723-4BFB-9A82-250257F7D98D}" type="datetime1">
              <a:rPr lang="en-US" smtClean="0"/>
              <a:pPr/>
              <a:t>3/2/2022</a:t>
            </a:fld>
            <a:endParaRPr lang="en-US"/>
          </a:p>
        </p:txBody>
      </p:sp>
      <p:sp>
        <p:nvSpPr>
          <p:cNvPr id="8" name="Footer Placeholder 7">
            <a:extLst>
              <a:ext uri="{FF2B5EF4-FFF2-40B4-BE49-F238E27FC236}">
                <a16:creationId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F44714-C02E-224F-9D69-9FD099B1B610}"/>
              </a:ext>
            </a:extLst>
          </p:cNvPr>
          <p:cNvSpPr>
            <a:spLocks noGrp="1"/>
          </p:cNvSpPr>
          <p:nvPr>
            <p:ph type="dt" sz="half" idx="10"/>
          </p:nvPr>
        </p:nvSpPr>
        <p:spPr/>
        <p:txBody>
          <a:bodyPr/>
          <a:lstStyle/>
          <a:p>
            <a:fld id="{EE006E0B-7957-4A2E-8059-755103B30314}" type="datetime1">
              <a:rPr lang="en-US" smtClean="0"/>
              <a:pPr/>
              <a:t>3/2/2022</a:t>
            </a:fld>
            <a:endParaRPr lang="en-US"/>
          </a:p>
        </p:txBody>
      </p:sp>
      <p:sp>
        <p:nvSpPr>
          <p:cNvPr id="4" name="Footer Placeholder 3">
            <a:extLst>
              <a:ext uri="{FF2B5EF4-FFF2-40B4-BE49-F238E27FC236}">
                <a16:creationId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9069D-ACC1-2846-BB69-0C25ABE4128B}"/>
              </a:ext>
            </a:extLst>
          </p:cNvPr>
          <p:cNvSpPr>
            <a:spLocks noGrp="1"/>
          </p:cNvSpPr>
          <p:nvPr>
            <p:ph type="dt" sz="half" idx="10"/>
          </p:nvPr>
        </p:nvSpPr>
        <p:spPr/>
        <p:txBody>
          <a:bodyPr/>
          <a:lstStyle/>
          <a:p>
            <a:fld id="{083B4657-2E99-4B65-9A72-112D2E68DE66}" type="datetime1">
              <a:rPr lang="en-US" smtClean="0"/>
              <a:pPr/>
              <a:t>3/2/2022</a:t>
            </a:fld>
            <a:endParaRPr lang="en-US"/>
          </a:p>
        </p:txBody>
      </p:sp>
      <p:sp>
        <p:nvSpPr>
          <p:cNvPr id="3" name="Footer Placeholder 2">
            <a:extLst>
              <a:ext uri="{FF2B5EF4-FFF2-40B4-BE49-F238E27FC236}">
                <a16:creationId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C69DD6-BF4D-1F43-9CC6-5D52D2316455}"/>
              </a:ext>
            </a:extLst>
          </p:cNvPr>
          <p:cNvSpPr>
            <a:spLocks noGrp="1"/>
          </p:cNvSpPr>
          <p:nvPr>
            <p:ph type="dt" sz="half" idx="10"/>
          </p:nvPr>
        </p:nvSpPr>
        <p:spPr/>
        <p:txBody>
          <a:bodyPr/>
          <a:lstStyle/>
          <a:p>
            <a:fld id="{93D96A7E-5A71-4B4E-934C-612E0224F86D}" type="datetime1">
              <a:rPr lang="en-US" smtClean="0"/>
              <a:pPr/>
              <a:t>3/2/2022</a:t>
            </a:fld>
            <a:endParaRPr lang="en-US"/>
          </a:p>
        </p:txBody>
      </p:sp>
      <p:sp>
        <p:nvSpPr>
          <p:cNvPr id="6" name="Footer Placeholder 5">
            <a:extLst>
              <a:ext uri="{FF2B5EF4-FFF2-40B4-BE49-F238E27FC236}">
                <a16:creationId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3809F0-5FCF-8B4E-A9EF-F54690804129}"/>
              </a:ext>
            </a:extLst>
          </p:cNvPr>
          <p:cNvSpPr>
            <a:spLocks noGrp="1"/>
          </p:cNvSpPr>
          <p:nvPr>
            <p:ph type="dt" sz="half" idx="10"/>
          </p:nvPr>
        </p:nvSpPr>
        <p:spPr/>
        <p:txBody>
          <a:bodyPr/>
          <a:lstStyle/>
          <a:p>
            <a:fld id="{11D91159-3BC5-4BBD-A8E5-1EC97462FD12}" type="datetime1">
              <a:rPr lang="en-US" smtClean="0"/>
              <a:pPr/>
              <a:t>3/2/2022</a:t>
            </a:fld>
            <a:endParaRPr lang="en-US"/>
          </a:p>
        </p:txBody>
      </p:sp>
      <p:sp>
        <p:nvSpPr>
          <p:cNvPr id="6" name="Footer Placeholder 5">
            <a:extLst>
              <a:ext uri="{FF2B5EF4-FFF2-40B4-BE49-F238E27FC236}">
                <a16:creationId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311199-76C8-4012-8713-00D726644824}" type="datetime1">
              <a:rPr lang="en-US" smtClean="0"/>
              <a:pPr/>
              <a:t>3/2/2022</a:t>
            </a:fld>
            <a:endParaRPr lang="en-US"/>
          </a:p>
        </p:txBody>
      </p:sp>
      <p:sp>
        <p:nvSpPr>
          <p:cNvPr id="5" name="Footer Placeholder 4">
            <a:extLst>
              <a:ext uri="{FF2B5EF4-FFF2-40B4-BE49-F238E27FC236}">
                <a16:creationId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6" name="TextBox 5">
            <a:extLst>
              <a:ext uri="{FF2B5EF4-FFF2-40B4-BE49-F238E27FC236}">
                <a16:creationId xmlns:a16="http://schemas.microsoft.com/office/drawing/2014/main" id="{37AD3B79-52EA-1340-8842-8040855CD7E4}"/>
              </a:ext>
            </a:extLst>
          </p:cNvPr>
          <p:cNvSpPr txBox="1"/>
          <p:nvPr/>
        </p:nvSpPr>
        <p:spPr>
          <a:xfrm>
            <a:off x="119040" y="1482506"/>
            <a:ext cx="11953913" cy="584775"/>
          </a:xfrm>
          <a:prstGeom prst="rect">
            <a:avLst/>
          </a:prstGeom>
          <a:noFill/>
        </p:spPr>
        <p:txBody>
          <a:bodyPr wrap="square" rtlCol="0">
            <a:spAutoFit/>
          </a:bodyPr>
          <a:lstStyle/>
          <a:p>
            <a:pPr algn="ctr"/>
            <a:r>
              <a:rPr lang="en-US" sz="3200" b="1" u="sng" dirty="0">
                <a:solidFill>
                  <a:schemeClr val="accent1">
                    <a:lumMod val="50000"/>
                  </a:schemeClr>
                </a:solidFill>
                <a:latin typeface="Apple Chancery" panose="03020702040506060504" pitchFamily="66" charset="-79"/>
                <a:cs typeface="Apple Chancery" panose="03020702040506060504" pitchFamily="66" charset="-79"/>
              </a:rPr>
              <a:t>Project-II</a:t>
            </a:r>
          </a:p>
        </p:txBody>
      </p:sp>
      <p:sp>
        <p:nvSpPr>
          <p:cNvPr id="7" name="Title 1"/>
          <p:cNvSpPr txBox="1">
            <a:spLocks noChangeArrowheads="1"/>
          </p:cNvSpPr>
          <p:nvPr/>
        </p:nvSpPr>
        <p:spPr>
          <a:xfrm>
            <a:off x="1" y="-10656"/>
            <a:ext cx="12191999" cy="908720"/>
          </a:xfrm>
          <a:prstGeom prst="rect">
            <a:avLst/>
          </a:prstGeom>
          <a:solidFill>
            <a:srgbClr val="C00000"/>
          </a:solidFill>
        </p:spPr>
        <p: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IN" altLang="zh-CN" sz="5400" b="1" dirty="0">
                <a:solidFill>
                  <a:schemeClr val="bg1"/>
                </a:solidFill>
                <a:latin typeface="Times" pitchFamily="2" charset="0"/>
                <a:ea typeface="+mj-ea"/>
                <a:cs typeface="+mj-cs"/>
              </a:rPr>
              <a:t>GALGOTIAS UNIVERSITY</a:t>
            </a:r>
            <a:endParaRPr kumimoji="0" lang="zh-CN" altLang="en-US" sz="5400" b="1" i="0" u="none" strike="noStrike" kern="1200" cap="none" spc="0" normalizeH="0" baseline="0" noProof="0" dirty="0">
              <a:ln>
                <a:noFill/>
              </a:ln>
              <a:solidFill>
                <a:schemeClr val="bg1"/>
              </a:solidFill>
              <a:effectLst/>
              <a:uLnTx/>
              <a:uFillTx/>
              <a:latin typeface="Times" pitchFamily="2" charset="0"/>
              <a:ea typeface="+mj-ea"/>
              <a:cs typeface="+mj-cs"/>
            </a:endParaRPr>
          </a:p>
        </p:txBody>
      </p:sp>
      <p:sp>
        <p:nvSpPr>
          <p:cNvPr id="11" name="TextBox 10">
            <a:extLst>
              <a:ext uri="{FF2B5EF4-FFF2-40B4-BE49-F238E27FC236}">
                <a16:creationId xmlns:a16="http://schemas.microsoft.com/office/drawing/2014/main" id="{C1D605BE-578A-2844-AF90-BEDCBCD1A75B}"/>
              </a:ext>
            </a:extLst>
          </p:cNvPr>
          <p:cNvSpPr txBox="1"/>
          <p:nvPr/>
        </p:nvSpPr>
        <p:spPr>
          <a:xfrm>
            <a:off x="3414789" y="3615413"/>
            <a:ext cx="5362414" cy="461665"/>
          </a:xfrm>
          <a:prstGeom prst="rect">
            <a:avLst/>
          </a:prstGeom>
          <a:noFill/>
        </p:spPr>
        <p:txBody>
          <a:bodyPr wrap="square" rtlCol="0">
            <a:spAutoFit/>
          </a:bodyPr>
          <a:lstStyle/>
          <a:p>
            <a:pPr algn="ctr"/>
            <a:r>
              <a:rPr lang="en-US" sz="2400" b="1" dirty="0">
                <a:solidFill>
                  <a:schemeClr val="accent1">
                    <a:lumMod val="50000"/>
                  </a:schemeClr>
                </a:solidFill>
                <a:latin typeface="Apple Chancery" panose="03020702040506060504" pitchFamily="66" charset="-79"/>
                <a:cs typeface="Apple Chancery" panose="03020702040506060504" pitchFamily="66" charset="-79"/>
              </a:rPr>
              <a:t>Semester: IV</a:t>
            </a:r>
            <a:endParaRPr lang="en-US" sz="2400" b="1" dirty="0">
              <a:solidFill>
                <a:schemeClr val="accent1">
                  <a:lumMod val="50000"/>
                </a:schemeClr>
              </a:solidFill>
              <a:latin typeface="Apple Chancery" panose="03020702040506060504" pitchFamily="66" charset="-79"/>
              <a:cs typeface="Apple Chancery" panose="03020702040506060504" pitchFamily="66" charset="-79"/>
              <a:sym typeface="Wingdings" pitchFamily="2" charset="2"/>
            </a:endParaRPr>
          </a:p>
        </p:txBody>
      </p:sp>
      <p:sp>
        <p:nvSpPr>
          <p:cNvPr id="13" name="Date Placeholder 12"/>
          <p:cNvSpPr>
            <a:spLocks noGrp="1"/>
          </p:cNvSpPr>
          <p:nvPr>
            <p:ph type="dt" sz="half" idx="10"/>
          </p:nvPr>
        </p:nvSpPr>
        <p:spPr/>
        <p:txBody>
          <a:bodyPr/>
          <a:lstStyle/>
          <a:p>
            <a:fld id="{A73AA3B0-CC39-4300-A22E-04AE232ACFD6}" type="datetime1">
              <a:rPr lang="en-US" smtClean="0"/>
              <a:pPr/>
              <a:t>3/2/2022</a:t>
            </a:fld>
            <a:endParaRPr lang="en-US" dirty="0"/>
          </a:p>
        </p:txBody>
      </p:sp>
      <p:sp>
        <p:nvSpPr>
          <p:cNvPr id="14" name="Slide Number Placeholder 13"/>
          <p:cNvSpPr>
            <a:spLocks noGrp="1"/>
          </p:cNvSpPr>
          <p:nvPr>
            <p:ph type="sldNum" sz="quarter" idx="12"/>
          </p:nvPr>
        </p:nvSpPr>
        <p:spPr/>
        <p:txBody>
          <a:bodyPr/>
          <a:lstStyle/>
          <a:p>
            <a:fld id="{0DB3F5DA-0F3F-FF46-BDE9-7495294E9A04}" type="slidenum">
              <a:rPr lang="en-US" smtClean="0"/>
              <a:pPr/>
              <a:t>1</a:t>
            </a:fld>
            <a:endParaRPr lang="en-US"/>
          </a:p>
        </p:txBody>
      </p:sp>
      <p:pic>
        <p:nvPicPr>
          <p:cNvPr id="1027" name="Picture 3" descr="C:\Users\Sofia\Downloads\LOGO-removebg-preview.png"/>
          <p:cNvPicPr>
            <a:picLocks noChangeAspect="1" noChangeArrowheads="1"/>
          </p:cNvPicPr>
          <p:nvPr/>
        </p:nvPicPr>
        <p:blipFill>
          <a:blip r:embed="rId3"/>
          <a:srcRect/>
          <a:stretch>
            <a:fillRect/>
          </a:stretch>
        </p:blipFill>
        <p:spPr bwMode="auto">
          <a:xfrm>
            <a:off x="25297" y="661796"/>
            <a:ext cx="3642140" cy="1042142"/>
          </a:xfrm>
          <a:prstGeom prst="rect">
            <a:avLst/>
          </a:prstGeom>
          <a:noFill/>
        </p:spPr>
      </p:pic>
      <p:sp>
        <p:nvSpPr>
          <p:cNvPr id="2" name="TextBox 1">
            <a:extLst>
              <a:ext uri="{FF2B5EF4-FFF2-40B4-BE49-F238E27FC236}">
                <a16:creationId xmlns:a16="http://schemas.microsoft.com/office/drawing/2014/main" id="{8E3A8DC2-8988-F544-AE67-B3CB29C2E326}"/>
              </a:ext>
            </a:extLst>
          </p:cNvPr>
          <p:cNvSpPr txBox="1"/>
          <p:nvPr/>
        </p:nvSpPr>
        <p:spPr>
          <a:xfrm>
            <a:off x="1208933" y="2160801"/>
            <a:ext cx="9488384" cy="1077218"/>
          </a:xfrm>
          <a:prstGeom prst="rect">
            <a:avLst/>
          </a:prstGeom>
          <a:noFill/>
        </p:spPr>
        <p:txBody>
          <a:bodyPr wrap="square" rtlCol="0">
            <a:spAutoFit/>
          </a:bodyPr>
          <a:lstStyle/>
          <a:p>
            <a:pPr algn="ctr"/>
            <a:r>
              <a:rPr kumimoji="0" lang="en-IN" sz="3200" b="1" i="1" u="sng" strike="noStrike" kern="1200" cap="none" spc="0" normalizeH="0" baseline="0" noProof="0" dirty="0">
                <a:ln>
                  <a:noFill/>
                </a:ln>
                <a:effectLst/>
                <a:uLnTx/>
                <a:uFillTx/>
                <a:latin typeface="Calibri" panose="020F0502020204030204"/>
                <a:ea typeface="+mn-ea"/>
                <a:cs typeface="+mn-cs"/>
              </a:rPr>
              <a:t>PRESENTATION ON </a:t>
            </a:r>
          </a:p>
          <a:p>
            <a:pPr algn="ctr"/>
            <a:r>
              <a:rPr kumimoji="0" lang="en-IN" sz="3200" b="1" i="1" u="sng" strike="noStrike" kern="1200" cap="none" spc="0" normalizeH="0" baseline="0" noProof="0" dirty="0">
                <a:ln>
                  <a:noFill/>
                </a:ln>
                <a:effectLst/>
                <a:uLnTx/>
                <a:uFillTx/>
                <a:latin typeface="Calibri" panose="020F0502020204030204"/>
                <a:ea typeface="+mn-ea"/>
                <a:cs typeface="+mn-cs"/>
              </a:rPr>
              <a:t>“SMART VEHICLE PARKING SYSTEM”</a:t>
            </a:r>
            <a:endParaRPr lang="en-US" sz="3600" b="1" dirty="0">
              <a:latin typeface="Bradley Hand" pitchFamily="2" charset="77"/>
            </a:endParaRPr>
          </a:p>
        </p:txBody>
      </p:sp>
      <p:sp>
        <p:nvSpPr>
          <p:cNvPr id="3" name="TextBox 2">
            <a:extLst>
              <a:ext uri="{FF2B5EF4-FFF2-40B4-BE49-F238E27FC236}">
                <a16:creationId xmlns:a16="http://schemas.microsoft.com/office/drawing/2014/main" id="{0F8D8E29-92B9-394B-9DBF-580A08CD743A}"/>
              </a:ext>
            </a:extLst>
          </p:cNvPr>
          <p:cNvSpPr txBox="1"/>
          <p:nvPr/>
        </p:nvSpPr>
        <p:spPr>
          <a:xfrm>
            <a:off x="429956" y="4441878"/>
            <a:ext cx="5082639" cy="1754326"/>
          </a:xfrm>
          <a:prstGeom prst="rect">
            <a:avLst/>
          </a:prstGeom>
          <a:noFill/>
        </p:spPr>
        <p:txBody>
          <a:bodyPr wrap="square" rtlCol="0">
            <a:spAutoFit/>
          </a:bodyPr>
          <a:lstStyle/>
          <a:p>
            <a:r>
              <a:rPr lang="en-US" b="1" dirty="0">
                <a:latin typeface="Times" pitchFamily="2" charset="0"/>
              </a:rPr>
              <a:t>Presented By: </a:t>
            </a:r>
          </a:p>
          <a:p>
            <a:endParaRPr lang="en-US" dirty="0">
              <a:latin typeface="Times" pitchFamily="2" charset="0"/>
            </a:endParaRPr>
          </a:p>
          <a:p>
            <a:r>
              <a:rPr lang="en-US" dirty="0">
                <a:latin typeface="Times" pitchFamily="2" charset="0"/>
              </a:rPr>
              <a:t>	</a:t>
            </a:r>
          </a:p>
          <a:p>
            <a:r>
              <a:rPr lang="en-US" dirty="0">
                <a:latin typeface="Times" pitchFamily="2" charset="0"/>
              </a:rPr>
              <a:t>Bibek Jha (20SCSE1010849)</a:t>
            </a:r>
          </a:p>
          <a:p>
            <a:r>
              <a:rPr lang="en-US" dirty="0">
                <a:latin typeface="Times" pitchFamily="2" charset="0"/>
              </a:rPr>
              <a:t>Mohd. Sabeel Aijaz (20SCSE1010852)</a:t>
            </a:r>
          </a:p>
          <a:p>
            <a:r>
              <a:rPr lang="en-US" dirty="0">
                <a:latin typeface="Times" pitchFamily="2" charset="0"/>
              </a:rPr>
              <a:t>Ankit Kumar (20SCSE1300006)	</a:t>
            </a:r>
          </a:p>
        </p:txBody>
      </p:sp>
      <p:sp>
        <p:nvSpPr>
          <p:cNvPr id="4" name="TextBox 3">
            <a:extLst>
              <a:ext uri="{FF2B5EF4-FFF2-40B4-BE49-F238E27FC236}">
                <a16:creationId xmlns:a16="http://schemas.microsoft.com/office/drawing/2014/main" id="{F2C75337-BA3B-4B82-9734-AA91CAD58A44}"/>
              </a:ext>
            </a:extLst>
          </p:cNvPr>
          <p:cNvSpPr txBox="1"/>
          <p:nvPr/>
        </p:nvSpPr>
        <p:spPr>
          <a:xfrm>
            <a:off x="9081238" y="5551992"/>
            <a:ext cx="2680806" cy="646331"/>
          </a:xfrm>
          <a:prstGeom prst="rect">
            <a:avLst/>
          </a:prstGeom>
          <a:noFill/>
        </p:spPr>
        <p:txBody>
          <a:bodyPr wrap="square" rtlCol="0">
            <a:spAutoFit/>
          </a:bodyPr>
          <a:lstStyle/>
          <a:p>
            <a:r>
              <a:rPr lang="en-IN" b="1" dirty="0"/>
              <a:t>Submitted To:</a:t>
            </a:r>
          </a:p>
          <a:p>
            <a:r>
              <a:rPr lang="en-IN" dirty="0"/>
              <a:t>MS. N. Suvarna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418">
        <p15:prstTrans prst="airplane"/>
      </p:transition>
    </mc:Choice>
    <mc:Fallback xmlns="">
      <p:transition spd="slow" advTm="241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2">
            <a:extLst>
              <a:ext uri="{FF2B5EF4-FFF2-40B4-BE49-F238E27FC236}">
                <a16:creationId xmlns:a16="http://schemas.microsoft.com/office/drawing/2014/main" id="{D88D22C7-AF12-4178-BB1B-48902A4B2EEF}"/>
              </a:ext>
            </a:extLst>
          </p:cNvPr>
          <p:cNvSpPr>
            <a:spLocks noChangeArrowheads="1"/>
          </p:cNvSpPr>
          <p:nvPr/>
        </p:nvSpPr>
        <p:spPr bwMode="auto">
          <a:xfrm>
            <a:off x="66675" y="927777"/>
            <a:ext cx="399821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Chapter-3</a:t>
            </a:r>
            <a:endParaRPr kumimoji="0" lang="en-US" altLang="ja-JP"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Methodology and Implementation:</a:t>
            </a:r>
            <a:endParaRPr kumimoji="0" lang="en-US" altLang="ja-JP"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2000" b="0" i="0" u="none" strike="noStrike" cap="none" normalizeH="0" baseline="0" dirty="0">
              <a:ln>
                <a:noFill/>
              </a:ln>
              <a:solidFill>
                <a:schemeClr val="tx1"/>
              </a:solidFill>
              <a:effectLst/>
              <a:latin typeface="Arial" panose="020B0604020202020204" pitchFamily="34" charset="0"/>
            </a:endParaRPr>
          </a:p>
        </p:txBody>
      </p:sp>
      <p:pic>
        <p:nvPicPr>
          <p:cNvPr id="2049" name="Picture 4">
            <a:extLst>
              <a:ext uri="{FF2B5EF4-FFF2-40B4-BE49-F238E27FC236}">
                <a16:creationId xmlns:a16="http://schemas.microsoft.com/office/drawing/2014/main" id="{2ADA8337-D119-4B6C-984E-CF63103D8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180" y="1463040"/>
            <a:ext cx="3340100" cy="38290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B17AB8C-D3B5-45B7-B17F-CE38B0EFD096}"/>
              </a:ext>
            </a:extLst>
          </p:cNvPr>
          <p:cNvSpPr>
            <a:spLocks noChangeArrowheads="1"/>
          </p:cNvSpPr>
          <p:nvPr/>
        </p:nvSpPr>
        <p:spPr bwMode="auto">
          <a:xfrm>
            <a:off x="279718" y="2000617"/>
            <a:ext cx="697420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 car enters the parking lot and the parking lot is checked for empty slots. If there exists any then the number plate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of the car is scanned using the first camera and stored in cloud and let into the parking lot by displaying the slots available. If there are no empty slots available,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then the same will be displayed. When the car exits then the number plate is scanned again using the second camera and compared with the time of its arrival. A bill is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generated based on time of stay of the vehicle</a:t>
            </a:r>
            <a:endParaRPr kumimoji="0" lang="en-US" altLang="ja-JP"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ja-JP"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553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2">
            <a:extLst>
              <a:ext uri="{FF2B5EF4-FFF2-40B4-BE49-F238E27FC236}">
                <a16:creationId xmlns:a16="http://schemas.microsoft.com/office/drawing/2014/main" id="{D43C9BCD-A953-468D-91C4-2F631A06889F}"/>
              </a:ext>
            </a:extLst>
          </p:cNvPr>
          <p:cNvSpPr>
            <a:spLocks noChangeArrowheads="1"/>
          </p:cNvSpPr>
          <p:nvPr/>
        </p:nvSpPr>
        <p:spPr bwMode="auto">
          <a:xfrm>
            <a:off x="0" y="770007"/>
            <a:ext cx="260077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IMPLEMENTATION</a:t>
            </a:r>
            <a:endParaRPr kumimoji="0" lang="en-US" altLang="ja-JP"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2000" b="0" i="0" u="none" strike="noStrike" cap="none" normalizeH="0" baseline="0" dirty="0">
              <a:ln>
                <a:noFill/>
              </a:ln>
              <a:solidFill>
                <a:schemeClr val="tx1"/>
              </a:solidFill>
              <a:effectLst/>
              <a:latin typeface="Arial" panose="020B0604020202020204" pitchFamily="34" charset="0"/>
            </a:endParaRPr>
          </a:p>
        </p:txBody>
      </p:sp>
      <p:pic>
        <p:nvPicPr>
          <p:cNvPr id="3073" name="Picture 6">
            <a:extLst>
              <a:ext uri="{FF2B5EF4-FFF2-40B4-BE49-F238E27FC236}">
                <a16:creationId xmlns:a16="http://schemas.microsoft.com/office/drawing/2014/main" id="{73A5AFC1-33DE-47A2-A19E-75ED729F4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9186" y="2308697"/>
            <a:ext cx="4242810" cy="30835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4CC11D5-081B-4CA7-BB15-A9EADFC30466}"/>
              </a:ext>
            </a:extLst>
          </p:cNvPr>
          <p:cNvSpPr>
            <a:spLocks noChangeArrowheads="1"/>
          </p:cNvSpPr>
          <p:nvPr/>
        </p:nvSpPr>
        <p:spPr bwMode="auto">
          <a:xfrm>
            <a:off x="-1" y="1189034"/>
            <a:ext cx="1146339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Running the program, the Empty slot detection system has been exact in demonstrating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whether a parking spot is occupied or not.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Figures 4 and 5 show the condition of the parking structure and the building, masked with colored rectangles.</a:t>
            </a:r>
            <a:endParaRPr kumimoji="0" lang="en-US" altLang="ja-JP"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03B381C-63B1-412E-9701-12A200073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3" y="2441915"/>
            <a:ext cx="4219913" cy="2750389"/>
          </a:xfrm>
          <a:prstGeom prst="rect">
            <a:avLst/>
          </a:prstGeom>
        </p:spPr>
      </p:pic>
      <p:pic>
        <p:nvPicPr>
          <p:cNvPr id="8" name="Picture 7">
            <a:extLst>
              <a:ext uri="{FF2B5EF4-FFF2-40B4-BE49-F238E27FC236}">
                <a16:creationId xmlns:a16="http://schemas.microsoft.com/office/drawing/2014/main" id="{10F71458-26B0-4C37-9243-DC3321F7B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534" y="2441915"/>
            <a:ext cx="3783202" cy="2750389"/>
          </a:xfrm>
          <a:prstGeom prst="rect">
            <a:avLst/>
          </a:prstGeom>
        </p:spPr>
      </p:pic>
    </p:spTree>
    <p:extLst>
      <p:ext uri="{BB962C8B-B14F-4D97-AF65-F5344CB8AC3E}">
        <p14:creationId xmlns:p14="http://schemas.microsoft.com/office/powerpoint/2010/main" val="1394547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extBox 4">
            <a:extLst>
              <a:ext uri="{FF2B5EF4-FFF2-40B4-BE49-F238E27FC236}">
                <a16:creationId xmlns:a16="http://schemas.microsoft.com/office/drawing/2014/main" id="{36A69901-17D3-43EF-B6BE-7BC118155125}"/>
              </a:ext>
            </a:extLst>
          </p:cNvPr>
          <p:cNvSpPr txBox="1"/>
          <p:nvPr/>
        </p:nvSpPr>
        <p:spPr>
          <a:xfrm>
            <a:off x="256032" y="755294"/>
            <a:ext cx="11631168" cy="5447645"/>
          </a:xfrm>
          <a:prstGeom prst="rect">
            <a:avLst/>
          </a:prstGeom>
          <a:noFill/>
        </p:spPr>
        <p:txBody>
          <a:bodyPr wrap="square">
            <a:spAutoFit/>
          </a:bodyPr>
          <a:lstStyle/>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Chapter-4:</a:t>
            </a: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Result and Conclusion:</a:t>
            </a: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Image Processing is very crucial for extracting any information from an image. In this study, a proposed plan for a smart parking system based on image processing has been effectively tried and run with a few videos taken from indoor parking garages. The system works precisely in deciding regardless of whether the parking slots are occupied or not by showing a red outline if a vehicle is inside or consuming a parking spot and afterward turns green when it is unoccupied. In the number plate detection, we first applied image processing algorithms to images and afterward those images were utilized in Tesseract software to acquire the text from the images. Different images have distinctive text styles, length, width and font, so different images require different levels of digital image processing techniques. Out of these image results for a single image the most appropriate image is then applied to Tesseract for obtaining the text from an image. Therefore, after digitally processing the image we have accomplished better and near to perfection outputs.</a:t>
            </a: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 </a:t>
            </a: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The proposed system accurately detected the presence of cars in parking slots. The filled image approach performed better than the use of dilated edge images to determine vacancy of parking spots. The two approaches could be fused into one system. The camera position could be adjusted to improve the performance. From the above set of test results, it has been shown that the proposed </a:t>
            </a:r>
            <a:r>
              <a:rPr lang="en-US" sz="1800" dirty="0" err="1">
                <a:effectLst/>
                <a:latin typeface="Times New Roman" panose="02020603050405020304" pitchFamily="18" charset="0"/>
                <a:ea typeface="MS Mincho" panose="02020609040205080304" pitchFamily="49" charset="-128"/>
              </a:rPr>
              <a:t>imageprocessing</a:t>
            </a:r>
            <a:r>
              <a:rPr lang="en-US" sz="1800" dirty="0">
                <a:effectLst/>
                <a:latin typeface="Times New Roman" panose="02020603050405020304" pitchFamily="18" charset="0"/>
                <a:ea typeface="MS Mincho" panose="02020609040205080304" pitchFamily="49" charset="-128"/>
              </a:rPr>
              <a:t>-based system is a viable option for parking space vacancy management. Other technologies such as automatic number plate recognition and traffic light control could be conjoined with this system to form holistic intelligent transport systems.</a:t>
            </a:r>
          </a:p>
        </p:txBody>
      </p:sp>
    </p:spTree>
    <p:extLst>
      <p:ext uri="{BB962C8B-B14F-4D97-AF65-F5344CB8AC3E}">
        <p14:creationId xmlns:p14="http://schemas.microsoft.com/office/powerpoint/2010/main" val="1807919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id="{6667DF04-5A77-4DEA-90F7-12E3DE9403F7}"/>
              </a:ext>
            </a:extLst>
          </p:cNvPr>
          <p:cNvPicPr>
            <a:picLocks noChangeAspect="1"/>
          </p:cNvPicPr>
          <p:nvPr/>
        </p:nvPicPr>
        <p:blipFill>
          <a:blip r:embed="rId2"/>
          <a:stretch>
            <a:fillRect/>
          </a:stretch>
        </p:blipFill>
        <p:spPr>
          <a:xfrm>
            <a:off x="5169" y="755565"/>
            <a:ext cx="5025104" cy="2826621"/>
          </a:xfrm>
          <a:prstGeom prst="rect">
            <a:avLst/>
          </a:prstGeom>
        </p:spPr>
      </p:pic>
      <p:pic>
        <p:nvPicPr>
          <p:cNvPr id="5" name="Picture 4">
            <a:extLst>
              <a:ext uri="{FF2B5EF4-FFF2-40B4-BE49-F238E27FC236}">
                <a16:creationId xmlns:a16="http://schemas.microsoft.com/office/drawing/2014/main" id="{6EB2A4D8-7589-4716-9CF3-FD511AA16AAB}"/>
              </a:ext>
            </a:extLst>
          </p:cNvPr>
          <p:cNvPicPr>
            <a:picLocks noChangeAspect="1"/>
          </p:cNvPicPr>
          <p:nvPr/>
        </p:nvPicPr>
        <p:blipFill>
          <a:blip r:embed="rId3"/>
          <a:stretch>
            <a:fillRect/>
          </a:stretch>
        </p:blipFill>
        <p:spPr>
          <a:xfrm>
            <a:off x="5167" y="3572512"/>
            <a:ext cx="5025105" cy="2826622"/>
          </a:xfrm>
          <a:prstGeom prst="rect">
            <a:avLst/>
          </a:prstGeom>
        </p:spPr>
      </p:pic>
      <p:pic>
        <p:nvPicPr>
          <p:cNvPr id="7" name="Picture 6">
            <a:extLst>
              <a:ext uri="{FF2B5EF4-FFF2-40B4-BE49-F238E27FC236}">
                <a16:creationId xmlns:a16="http://schemas.microsoft.com/office/drawing/2014/main" id="{CEECFA9A-1BCD-4D04-A8A8-A1F4793961FB}"/>
              </a:ext>
            </a:extLst>
          </p:cNvPr>
          <p:cNvPicPr>
            <a:picLocks noChangeAspect="1"/>
          </p:cNvPicPr>
          <p:nvPr/>
        </p:nvPicPr>
        <p:blipFill>
          <a:blip r:embed="rId4"/>
          <a:stretch>
            <a:fillRect/>
          </a:stretch>
        </p:blipFill>
        <p:spPr>
          <a:xfrm>
            <a:off x="5030273" y="755565"/>
            <a:ext cx="7156558" cy="4195208"/>
          </a:xfrm>
          <a:prstGeom prst="rect">
            <a:avLst/>
          </a:prstGeom>
        </p:spPr>
      </p:pic>
      <p:sp>
        <p:nvSpPr>
          <p:cNvPr id="9" name="TextBox 8">
            <a:extLst>
              <a:ext uri="{FF2B5EF4-FFF2-40B4-BE49-F238E27FC236}">
                <a16:creationId xmlns:a16="http://schemas.microsoft.com/office/drawing/2014/main" id="{AC752403-27BE-4468-81A5-F05959276FD3}"/>
              </a:ext>
            </a:extLst>
          </p:cNvPr>
          <p:cNvSpPr txBox="1"/>
          <p:nvPr/>
        </p:nvSpPr>
        <p:spPr>
          <a:xfrm>
            <a:off x="5938887" y="5374884"/>
            <a:ext cx="4468305" cy="646331"/>
          </a:xfrm>
          <a:prstGeom prst="rect">
            <a:avLst/>
          </a:prstGeom>
          <a:noFill/>
        </p:spPr>
        <p:txBody>
          <a:bodyPr wrap="square" rtlCol="0">
            <a:spAutoFit/>
          </a:bodyPr>
          <a:lstStyle/>
          <a:p>
            <a:r>
              <a:rPr lang="en-US" sz="3600" b="1" dirty="0"/>
              <a:t>RESULTS FROM CODE</a:t>
            </a:r>
          </a:p>
        </p:txBody>
      </p:sp>
    </p:spTree>
    <p:extLst>
      <p:ext uri="{BB962C8B-B14F-4D97-AF65-F5344CB8AC3E}">
        <p14:creationId xmlns:p14="http://schemas.microsoft.com/office/powerpoint/2010/main" val="183917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extBox 4">
            <a:extLst>
              <a:ext uri="{FF2B5EF4-FFF2-40B4-BE49-F238E27FC236}">
                <a16:creationId xmlns:a16="http://schemas.microsoft.com/office/drawing/2014/main" id="{F0908C87-64B8-427F-B0FD-268F365B548B}"/>
              </a:ext>
            </a:extLst>
          </p:cNvPr>
          <p:cNvSpPr txBox="1"/>
          <p:nvPr/>
        </p:nvSpPr>
        <p:spPr>
          <a:xfrm>
            <a:off x="15503" y="1008729"/>
            <a:ext cx="12181664" cy="5201424"/>
          </a:xfrm>
          <a:prstGeom prst="rect">
            <a:avLst/>
          </a:prstGeom>
          <a:noFill/>
        </p:spPr>
        <p:txBody>
          <a:bodyPr wrap="square">
            <a:spAutoFit/>
          </a:bodyPr>
          <a:lstStyle/>
          <a:p>
            <a:pPr marL="0" marR="0" algn="just">
              <a:spcBef>
                <a:spcPts val="0"/>
              </a:spcBef>
              <a:spcAft>
                <a:spcPts val="0"/>
              </a:spcAft>
            </a:pPr>
            <a:r>
              <a:rPr lang="en-US" sz="2400" b="1" dirty="0">
                <a:effectLst/>
                <a:latin typeface="Times New Roman" panose="02020603050405020304" pitchFamily="18" charset="0"/>
                <a:ea typeface="MS Mincho" panose="02020609040205080304" pitchFamily="49" charset="-128"/>
              </a:rPr>
              <a:t>References</a:t>
            </a:r>
            <a:r>
              <a:rPr lang="en-US" sz="2000" dirty="0">
                <a:effectLst/>
                <a:latin typeface="Times New Roman" panose="02020603050405020304" pitchFamily="18" charset="0"/>
                <a:ea typeface="MS Mincho" panose="02020609040205080304" pitchFamily="49" charset="-128"/>
              </a:rPr>
              <a:t>:</a:t>
            </a:r>
          </a:p>
          <a:p>
            <a:pPr marL="0" marR="0" algn="just">
              <a:spcBef>
                <a:spcPts val="0"/>
              </a:spcBef>
              <a:spcAft>
                <a:spcPts val="0"/>
              </a:spcAft>
            </a:pPr>
            <a:r>
              <a:rPr lang="en-US" sz="2000" dirty="0">
                <a:effectLst/>
                <a:latin typeface="Times New Roman" panose="02020603050405020304" pitchFamily="18" charset="0"/>
                <a:ea typeface="MS Mincho" panose="02020609040205080304" pitchFamily="49" charset="-128"/>
              </a:rPr>
              <a:t> </a:t>
            </a: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[1] Ming-Yee Chiu; </a:t>
            </a:r>
            <a:r>
              <a:rPr lang="en-US" sz="1800" dirty="0" err="1">
                <a:effectLst/>
                <a:latin typeface="Times New Roman" panose="02020603050405020304" pitchFamily="18" charset="0"/>
                <a:ea typeface="MS Mincho" panose="02020609040205080304" pitchFamily="49" charset="-128"/>
              </a:rPr>
              <a:t>Depommier</a:t>
            </a:r>
            <a:r>
              <a:rPr lang="en-US" sz="1800" dirty="0">
                <a:effectLst/>
                <a:latin typeface="Times New Roman" panose="02020603050405020304" pitchFamily="18" charset="0"/>
                <a:ea typeface="MS Mincho" panose="02020609040205080304" pitchFamily="49" charset="-128"/>
              </a:rPr>
              <a:t>, R.; Spindler, T.; , "An embedded </a:t>
            </a:r>
            <a:r>
              <a:rPr lang="en-US" sz="1800" dirty="0" err="1">
                <a:effectLst/>
                <a:latin typeface="Times New Roman" panose="02020603050405020304" pitchFamily="18" charset="0"/>
                <a:ea typeface="MS Mincho" panose="02020609040205080304" pitchFamily="49" charset="-128"/>
              </a:rPr>
              <a:t>realtime</a:t>
            </a:r>
            <a:r>
              <a:rPr lang="en-US" sz="1800" dirty="0">
                <a:effectLst/>
                <a:latin typeface="Times New Roman" panose="02020603050405020304" pitchFamily="18" charset="0"/>
                <a:ea typeface="MS Mincho" panose="02020609040205080304" pitchFamily="49" charset="-128"/>
              </a:rPr>
              <a:t> vision system for 24-     hour indoor/outdoor car-counting applications," Pattern Recognition, 2004.</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 [2] Zhang Bin; Jiang </a:t>
            </a:r>
            <a:r>
              <a:rPr lang="en-US" sz="1800" dirty="0" err="1">
                <a:effectLst/>
                <a:latin typeface="Times New Roman" panose="02020603050405020304" pitchFamily="18" charset="0"/>
                <a:ea typeface="MS Mincho" panose="02020609040205080304" pitchFamily="49" charset="-128"/>
              </a:rPr>
              <a:t>Dalin</a:t>
            </a:r>
            <a:r>
              <a:rPr lang="en-US" sz="1800" dirty="0">
                <a:effectLst/>
                <a:latin typeface="Times New Roman" panose="02020603050405020304" pitchFamily="18" charset="0"/>
                <a:ea typeface="MS Mincho" panose="02020609040205080304" pitchFamily="49" charset="-128"/>
              </a:rPr>
              <a:t>; Wang Fang; Wan </a:t>
            </a:r>
            <a:r>
              <a:rPr lang="en-US" sz="1800" dirty="0" err="1">
                <a:effectLst/>
                <a:latin typeface="Times New Roman" panose="02020603050405020304" pitchFamily="18" charset="0"/>
                <a:ea typeface="MS Mincho" panose="02020609040205080304" pitchFamily="49" charset="-128"/>
              </a:rPr>
              <a:t>Tingting</a:t>
            </a:r>
            <a:r>
              <a:rPr lang="en-US" sz="1800" dirty="0">
                <a:effectLst/>
                <a:latin typeface="Times New Roman" panose="02020603050405020304" pitchFamily="18" charset="0"/>
                <a:ea typeface="MS Mincho" panose="02020609040205080304" pitchFamily="49" charset="-128"/>
              </a:rPr>
              <a:t>; , "A design of parking space detector based on video image," Electronic Measurement &amp; Instruments, 2009.</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[3] F. Zhou, and Q. Li, “Parking guidance system based on ZigBee and geomagnetic sensor technology,” 13th International Symposium on Distributed Computing and Applications to Business Engineering and Science (DCABES) 2014, pp. 268-271. </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[4] Y. Zheng, S. </a:t>
            </a:r>
            <a:r>
              <a:rPr lang="en-US" sz="1800" dirty="0" err="1">
                <a:effectLst/>
                <a:latin typeface="Times New Roman" panose="02020603050405020304" pitchFamily="18" charset="0"/>
                <a:ea typeface="MS Mincho" panose="02020609040205080304" pitchFamily="49" charset="-128"/>
              </a:rPr>
              <a:t>Rajasegarar</a:t>
            </a:r>
            <a:r>
              <a:rPr lang="en-US" sz="1800" dirty="0">
                <a:effectLst/>
                <a:latin typeface="Times New Roman" panose="02020603050405020304" pitchFamily="18" charset="0"/>
                <a:ea typeface="MS Mincho" panose="02020609040205080304" pitchFamily="49" charset="-128"/>
              </a:rPr>
              <a:t>, and C. Leckie, “Parking availability prediction for sensor-enabled car parks in smart cities,” IEEE 10th International Conference on Intelligent Sensors Sensor Networks and Information Processing (ISSNIP) 2015, pp. 1-6.</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 [5] A. Khanna, and R. Anand, “IoT based smart parking system,” 2016 International Conference on Internet-</a:t>
            </a:r>
            <a:r>
              <a:rPr lang="en-US" sz="1800" dirty="0" err="1">
                <a:effectLst/>
                <a:latin typeface="Times New Roman" panose="02020603050405020304" pitchFamily="18" charset="0"/>
                <a:ea typeface="MS Mincho" panose="02020609040205080304" pitchFamily="49" charset="-128"/>
              </a:rPr>
              <a:t>ofThings</a:t>
            </a:r>
            <a:r>
              <a:rPr lang="en-US" sz="1800" dirty="0">
                <a:effectLst/>
                <a:latin typeface="Times New Roman" panose="02020603050405020304" pitchFamily="18" charset="0"/>
                <a:ea typeface="MS Mincho" panose="02020609040205080304" pitchFamily="49" charset="-128"/>
              </a:rPr>
              <a:t> and Applications (IOTA), Pune, 2016, pp. 266-270. </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[6] Z. Ji, I. </a:t>
            </a:r>
            <a:r>
              <a:rPr lang="en-US" sz="1800" dirty="0" err="1">
                <a:effectLst/>
                <a:latin typeface="Times New Roman" panose="02020603050405020304" pitchFamily="18" charset="0"/>
                <a:ea typeface="MS Mincho" panose="02020609040205080304" pitchFamily="49" charset="-128"/>
              </a:rPr>
              <a:t>Ganchev</a:t>
            </a:r>
            <a:r>
              <a:rPr lang="en-US" sz="1800" dirty="0">
                <a:effectLst/>
                <a:latin typeface="Times New Roman" panose="02020603050405020304" pitchFamily="18" charset="0"/>
                <a:ea typeface="MS Mincho" panose="02020609040205080304" pitchFamily="49" charset="-128"/>
              </a:rPr>
              <a:t>, M. </a:t>
            </a:r>
            <a:r>
              <a:rPr lang="en-US" sz="1800" dirty="0" err="1">
                <a:effectLst/>
                <a:latin typeface="Times New Roman" panose="02020603050405020304" pitchFamily="18" charset="0"/>
                <a:ea typeface="MS Mincho" panose="02020609040205080304" pitchFamily="49" charset="-128"/>
              </a:rPr>
              <a:t>O'droma</a:t>
            </a:r>
            <a:r>
              <a:rPr lang="en-US" sz="1800" dirty="0">
                <a:effectLst/>
                <a:latin typeface="Times New Roman" panose="02020603050405020304" pitchFamily="18" charset="0"/>
                <a:ea typeface="MS Mincho" panose="02020609040205080304" pitchFamily="49" charset="-128"/>
              </a:rPr>
              <a:t>, and X. Zhang, “A cloud-based intelligent car parking services for smart cities,” General Assembly and Scientific Symposium (URSI GASS) 2014 </a:t>
            </a:r>
            <a:r>
              <a:rPr lang="en-US" sz="1800" dirty="0" err="1">
                <a:effectLst/>
                <a:latin typeface="Times New Roman" panose="02020603050405020304" pitchFamily="18" charset="0"/>
                <a:ea typeface="MS Mincho" panose="02020609040205080304" pitchFamily="49" charset="-128"/>
              </a:rPr>
              <a:t>XXXIth</a:t>
            </a:r>
            <a:r>
              <a:rPr lang="en-US" sz="1800" dirty="0">
                <a:effectLst/>
                <a:latin typeface="Times New Roman" panose="02020603050405020304" pitchFamily="18" charset="0"/>
                <a:ea typeface="MS Mincho" panose="02020609040205080304" pitchFamily="49" charset="-128"/>
              </a:rPr>
              <a:t> URSI, pp. 1- 4.</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[7] K. Cheng, “Indoor Parking DAHUA,” 2018. [Online]. Available: https://www.youtube.com [Accessed 2018].</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[8] KETOSI, “[KETOSI] Audi R8 V10 Parking Lot Accident CCTV,” 2013. [Online]. Available: https://www.youtube.com [Accessed 2018].</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 </a:t>
            </a:r>
            <a:endParaRPr lang="en-US" sz="20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371425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:Project-1</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III</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8" name="TextBox 27">
            <a:extLst>
              <a:ext uri="{FF2B5EF4-FFF2-40B4-BE49-F238E27FC236}">
                <a16:creationId xmlns:a16="http://schemas.microsoft.com/office/drawing/2014/main" id="{95B8AAB5-7055-4124-9F94-FEFC2D1B1567}"/>
              </a:ext>
            </a:extLst>
          </p:cNvPr>
          <p:cNvSpPr txBox="1"/>
          <p:nvPr/>
        </p:nvSpPr>
        <p:spPr>
          <a:xfrm>
            <a:off x="798922" y="1019337"/>
            <a:ext cx="6122708" cy="2954655"/>
          </a:xfrm>
          <a:prstGeom prst="rect">
            <a:avLst/>
          </a:prstGeom>
          <a:noFill/>
        </p:spPr>
        <p:txBody>
          <a:bodyPr wrap="square">
            <a:spAutoFit/>
          </a:bodyPr>
          <a:lstStyle/>
          <a:p>
            <a:r>
              <a:rPr lang="en-US" sz="2400" b="1" dirty="0"/>
              <a:t>Objectives:</a:t>
            </a:r>
          </a:p>
          <a:p>
            <a:pPr marL="285750" indent="-285750">
              <a:buFont typeface="Wingdings" panose="05000000000000000000" pitchFamily="2" charset="2"/>
              <a:buChar char="à"/>
            </a:pPr>
            <a:r>
              <a:rPr lang="en-US" sz="2400" b="1" dirty="0">
                <a:sym typeface="Wingdings" panose="05000000000000000000" pitchFamily="2" charset="2"/>
              </a:rPr>
              <a:t>Abstract</a:t>
            </a:r>
          </a:p>
          <a:p>
            <a:pPr marL="285750" indent="-285750">
              <a:buFont typeface="Wingdings" panose="05000000000000000000" pitchFamily="2" charset="2"/>
              <a:buChar char="à"/>
            </a:pPr>
            <a:r>
              <a:rPr lang="en-US" sz="2400" b="1" dirty="0">
                <a:sym typeface="Wingdings" panose="05000000000000000000" pitchFamily="2" charset="2"/>
              </a:rPr>
              <a:t>Introduction</a:t>
            </a:r>
          </a:p>
          <a:p>
            <a:pPr marL="285750" indent="-285750">
              <a:buFont typeface="Wingdings" panose="05000000000000000000" pitchFamily="2" charset="2"/>
              <a:buChar char="à"/>
            </a:pPr>
            <a:r>
              <a:rPr lang="en-US" sz="2400" b="1" dirty="0">
                <a:sym typeface="Wingdings" panose="05000000000000000000" pitchFamily="2" charset="2"/>
              </a:rPr>
              <a:t>Related Review</a:t>
            </a:r>
          </a:p>
          <a:p>
            <a:pPr marL="285750" indent="-285750">
              <a:buFont typeface="Wingdings" panose="05000000000000000000" pitchFamily="2" charset="2"/>
              <a:buChar char="à"/>
            </a:pPr>
            <a:r>
              <a:rPr lang="en-US" sz="2400" b="1" dirty="0">
                <a:sym typeface="Wingdings" panose="05000000000000000000" pitchFamily="2" charset="2"/>
              </a:rPr>
              <a:t>Problem Formulation</a:t>
            </a:r>
          </a:p>
          <a:p>
            <a:pPr marL="285750" indent="-285750">
              <a:buFont typeface="Wingdings" panose="05000000000000000000" pitchFamily="2" charset="2"/>
              <a:buChar char="à"/>
            </a:pPr>
            <a:r>
              <a:rPr lang="en-US" sz="2400" b="1" dirty="0">
                <a:sym typeface="Wingdings" panose="05000000000000000000" pitchFamily="2" charset="2"/>
              </a:rPr>
              <a:t>Tools and Technology</a:t>
            </a:r>
          </a:p>
          <a:p>
            <a:pPr marL="285750" indent="-285750">
              <a:buFont typeface="Wingdings" panose="05000000000000000000" pitchFamily="2" charset="2"/>
              <a:buChar char="à"/>
            </a:pPr>
            <a:r>
              <a:rPr lang="en-US" sz="2400" b="1" dirty="0">
                <a:sym typeface="Wingdings" panose="05000000000000000000" pitchFamily="2" charset="2"/>
              </a:rPr>
              <a:t>Conclusion</a:t>
            </a:r>
            <a:endParaRPr lang="en-US" sz="2400" b="1" dirty="0"/>
          </a:p>
          <a:p>
            <a:endParaRPr lang="en-US" dirty="0"/>
          </a:p>
        </p:txBody>
      </p:sp>
    </p:spTree>
    <p:extLst>
      <p:ext uri="{BB962C8B-B14F-4D97-AF65-F5344CB8AC3E}">
        <p14:creationId xmlns:p14="http://schemas.microsoft.com/office/powerpoint/2010/main" val="158312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r>
              <a:rPr lang="en-US" sz="1800" b="1" dirty="0">
                <a:effectLst/>
                <a:latin typeface="Times New Roman" panose="02020603050405020304" pitchFamily="18" charset="0"/>
                <a:ea typeface="MS Mincho" panose="02020609040205080304" pitchFamily="49" charset="-128"/>
              </a:rPr>
              <a:t>SMART VEHICLE PARKING SYSTEM</a:t>
            </a:r>
          </a:p>
          <a:p>
            <a:pPr marL="0" marR="0" algn="ctr">
              <a:spcBef>
                <a:spcPts val="0"/>
              </a:spcBef>
              <a:spcAft>
                <a:spcPts val="0"/>
              </a:spcAft>
            </a:pPr>
            <a:endParaRPr lang="en-US" sz="1800" b="1" dirty="0">
              <a:effectLst/>
              <a:latin typeface="Times New Roman" panose="02020603050405020304" pitchFamily="18" charset="0"/>
              <a:ea typeface="MS Mincho" panose="02020609040205080304" pitchFamily="49" charset="-128"/>
            </a:endParaRPr>
          </a:p>
          <a:p>
            <a:pPr marL="0" marR="0" algn="ctr">
              <a:spcBef>
                <a:spcPts val="0"/>
              </a:spcBef>
              <a:spcAft>
                <a:spcPts val="0"/>
              </a:spcAft>
            </a:pPr>
            <a:r>
              <a:rPr lang="en-US" b="1" dirty="0">
                <a:latin typeface="Times New Roman" panose="02020603050405020304" pitchFamily="18" charset="0"/>
                <a:ea typeface="MS Mincho" panose="02020609040205080304" pitchFamily="49" charset="-128"/>
              </a:rPr>
              <a:t>ABSTRACT</a:t>
            </a:r>
            <a:endParaRPr lang="en-US" sz="1800" b="1" dirty="0">
              <a:effectLst/>
              <a:latin typeface="Times New Roman" panose="02020603050405020304" pitchFamily="18" charset="0"/>
              <a:ea typeface="MS Mincho" panose="02020609040205080304" pitchFamily="49" charset="-128"/>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extBox 5">
            <a:extLst>
              <a:ext uri="{FF2B5EF4-FFF2-40B4-BE49-F238E27FC236}">
                <a16:creationId xmlns:a16="http://schemas.microsoft.com/office/drawing/2014/main" id="{2A8F30CD-2C8A-47A3-A8ED-2A94CBE7753A}"/>
              </a:ext>
            </a:extLst>
          </p:cNvPr>
          <p:cNvSpPr txBox="1"/>
          <p:nvPr/>
        </p:nvSpPr>
        <p:spPr>
          <a:xfrm>
            <a:off x="356616" y="1913926"/>
            <a:ext cx="11835380" cy="4524315"/>
          </a:xfrm>
          <a:prstGeom prst="rect">
            <a:avLst/>
          </a:prstGeom>
          <a:noFill/>
        </p:spPr>
        <p:txBody>
          <a:bodyPr wrap="square">
            <a:spAutoFit/>
          </a:bodyPr>
          <a:lstStyle/>
          <a:p>
            <a:pPr marL="0" marR="0" algn="just">
              <a:spcBef>
                <a:spcPts val="0"/>
              </a:spcBef>
              <a:spcAft>
                <a:spcPts val="0"/>
              </a:spcAft>
            </a:pPr>
            <a:r>
              <a:rPr lang="en-US" sz="1800" spc="-5" dirty="0">
                <a:solidFill>
                  <a:srgbClr val="292929"/>
                </a:solidFill>
                <a:effectLst/>
                <a:latin typeface="Times New Roman" panose="02020603050405020304" pitchFamily="18" charset="0"/>
                <a:ea typeface="MS Mincho" panose="02020609040205080304" pitchFamily="49" charset="-128"/>
              </a:rPr>
              <a:t>One of the most annoying things happening in our era is looking for a parking spot and not being able to find one, especially when you had to be somewhere five minutes ago and you are currently looking for a parking spot for 20 minutes now. It is due to</a:t>
            </a:r>
            <a:r>
              <a:rPr lang="en-US" sz="1800" dirty="0">
                <a:effectLst/>
                <a:latin typeface="Times New Roman" panose="02020603050405020304" pitchFamily="18" charset="0"/>
                <a:ea typeface="MS Mincho" panose="02020609040205080304" pitchFamily="49" charset="-128"/>
              </a:rPr>
              <a:t> the proliferation in the number of vehicles on the road; traffic problems are bound to exist. Another reason is due to the fact that current transportation infrastructure and car park facility developed are unable to cope with the influx of vehicles on the road.</a:t>
            </a:r>
          </a:p>
          <a:p>
            <a:pPr algn="just"/>
            <a:r>
              <a:rPr lang="en-US" sz="1800" spc="-5" dirty="0">
                <a:solidFill>
                  <a:srgbClr val="292929"/>
                </a:solidFill>
                <a:effectLst/>
                <a:latin typeface="Times New Roman" panose="02020603050405020304" pitchFamily="18" charset="0"/>
                <a:ea typeface="MS Mincho" panose="02020609040205080304" pitchFamily="49" charset="-128"/>
              </a:rPr>
              <a:t>However, any problem must have a solution, or more solutions, based on complexity and efficiency. There are many solutions for smart parking systems out there, including deep learning implementations, weight sensors, light sensors and all of that science fiction stuff that surrounds the world these days.</a:t>
            </a:r>
            <a:r>
              <a:rPr lang="en-US" sz="1800" dirty="0">
                <a:effectLst/>
                <a:latin typeface="Times New Roman" panose="02020603050405020304" pitchFamily="18" charset="0"/>
                <a:ea typeface="MS Mincho" panose="02020609040205080304" pitchFamily="49" charset="-128"/>
              </a:rPr>
              <a:t> To alleviate the aforementioned problems, the smart parking system has been developed. With the implementation of the smart parking system, patrons can easily locate and secure a vacant parking space at any car park deemed convenient to them.</a:t>
            </a:r>
          </a:p>
          <a:p>
            <a:pPr algn="just"/>
            <a:r>
              <a:rPr lang="en-US" dirty="0">
                <a:latin typeface="Times New Roman" panose="02020603050405020304" pitchFamily="18" charset="0"/>
                <a:ea typeface="MS Mincho" panose="02020609040205080304" pitchFamily="49" charset="-128"/>
              </a:rPr>
              <a:t>		</a:t>
            </a:r>
            <a:r>
              <a:rPr lang="en-US" sz="1800" spc="-5" dirty="0">
                <a:solidFill>
                  <a:srgbClr val="292929"/>
                </a:solidFill>
                <a:effectLst/>
                <a:latin typeface="Times New Roman" panose="02020603050405020304" pitchFamily="18" charset="0"/>
                <a:ea typeface="MS Mincho" panose="02020609040205080304" pitchFamily="49" charset="-128"/>
              </a:rPr>
              <a:t>This project is focusing trough one of the finest approaches to a smart parking system using only a webcam and few lines of code. The concept behind this solution is quite simple. </a:t>
            </a:r>
            <a:r>
              <a:rPr lang="en-US" sz="1800" dirty="0">
                <a:effectLst/>
                <a:latin typeface="Times New Roman" panose="02020603050405020304" pitchFamily="18" charset="0"/>
                <a:ea typeface="MS Mincho" panose="02020609040205080304" pitchFamily="49" charset="-128"/>
              </a:rPr>
              <a:t>The proposed system illustrates the counter for number of parking spaces, the cars entering the parking area and also shows the number of vehicles that is already parked in parking area</a:t>
            </a:r>
            <a:r>
              <a:rPr lang="en-US" dirty="0">
                <a:latin typeface="Times New Roman" panose="02020603050405020304" pitchFamily="18" charset="0"/>
                <a:ea typeface="MS Mincho" panose="02020609040205080304" pitchFamily="49" charset="-128"/>
              </a:rPr>
              <a:t>. </a:t>
            </a:r>
            <a:r>
              <a:rPr lang="en-US" sz="1800" dirty="0">
                <a:solidFill>
                  <a:srgbClr val="000000"/>
                </a:solidFill>
                <a:effectLst/>
                <a:latin typeface="Times New Roman" panose="02020603050405020304" pitchFamily="18" charset="0"/>
                <a:ea typeface="MS Mincho" panose="02020609040205080304" pitchFamily="49" charset="-128"/>
              </a:rPr>
              <a:t>The future of the smart parking market is expected to be significantly influenced by the arrival of automated vehicles (AVs). Several cities around the world are already beginning to trial self-parking vehicles, specialized AV parking lots, and robotic parking valets.</a:t>
            </a:r>
            <a:r>
              <a:rPr lang="en-US" sz="1800" dirty="0">
                <a:effectLst/>
                <a:latin typeface="Times New Roman" panose="02020603050405020304" pitchFamily="18" charset="0"/>
                <a:ea typeface="MS Mincho" panose="02020609040205080304" pitchFamily="49" charset="-128"/>
              </a:rPr>
              <a:t> </a:t>
            </a:r>
            <a:endParaRPr lang="en-US" dirty="0"/>
          </a:p>
        </p:txBody>
      </p:sp>
    </p:spTree>
    <p:extLst>
      <p:ext uri="{BB962C8B-B14F-4D97-AF65-F5344CB8AC3E}">
        <p14:creationId xmlns:p14="http://schemas.microsoft.com/office/powerpoint/2010/main" val="4126011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extBox 4">
            <a:extLst>
              <a:ext uri="{FF2B5EF4-FFF2-40B4-BE49-F238E27FC236}">
                <a16:creationId xmlns:a16="http://schemas.microsoft.com/office/drawing/2014/main" id="{DC1F8EFD-F2F8-4F65-B604-2A835A851FF3}"/>
              </a:ext>
            </a:extLst>
          </p:cNvPr>
          <p:cNvSpPr txBox="1"/>
          <p:nvPr/>
        </p:nvSpPr>
        <p:spPr>
          <a:xfrm>
            <a:off x="237744" y="995559"/>
            <a:ext cx="11777472" cy="2985433"/>
          </a:xfrm>
          <a:prstGeom prst="rect">
            <a:avLst/>
          </a:prstGeom>
          <a:noFill/>
        </p:spPr>
        <p:txBody>
          <a:bodyPr wrap="square">
            <a:spAutoFit/>
          </a:bodyPr>
          <a:lstStyle/>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CHAPTER-1</a:t>
            </a: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Introduction</a:t>
            </a: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1.1 Introduction</a:t>
            </a:r>
            <a:endParaRPr lang="en-US" sz="1800" dirty="0">
              <a:effectLst/>
              <a:latin typeface="Times New Roman" panose="02020603050405020304" pitchFamily="18" charset="0"/>
              <a:ea typeface="MS Mincho" panose="02020609040205080304" pitchFamily="49" charset="-128"/>
            </a:endParaRPr>
          </a:p>
          <a:p>
            <a:pPr algn="just"/>
            <a:r>
              <a:rPr lang="en-US" sz="1800" dirty="0">
                <a:effectLst/>
                <a:latin typeface="Times New Roman" panose="02020603050405020304" pitchFamily="18" charset="0"/>
                <a:ea typeface="MS Mincho" panose="02020609040205080304" pitchFamily="49" charset="-128"/>
              </a:rPr>
              <a:t>In recent times, household vehicles have increased rapidly with population growth and economic development. Meanwhile, spaces required to park these cars in public places has rather been in short supply and are becoming very costly too. This rising imbalance is very evident in major attraction areas that witness the influx of large numbers of people visiting in motor vehicles. Finding parking spaces in such places during events is challenging. Vehicle owners often undergo the extremely frustrating process of driving through the entire area in an unguaranteed search of available parking spots. Productive working hours are lost, fuel is expended, and carbon emissions from conventional engine vehicles increases. </a:t>
            </a:r>
            <a:endParaRPr lang="en-US" dirty="0"/>
          </a:p>
        </p:txBody>
      </p:sp>
      <p:sp>
        <p:nvSpPr>
          <p:cNvPr id="7" name="TextBox 6">
            <a:extLst>
              <a:ext uri="{FF2B5EF4-FFF2-40B4-BE49-F238E27FC236}">
                <a16:creationId xmlns:a16="http://schemas.microsoft.com/office/drawing/2014/main" id="{601A7AC5-1402-49EF-A456-273F87055E2E}"/>
              </a:ext>
            </a:extLst>
          </p:cNvPr>
          <p:cNvSpPr txBox="1"/>
          <p:nvPr/>
        </p:nvSpPr>
        <p:spPr>
          <a:xfrm>
            <a:off x="374904" y="3980992"/>
            <a:ext cx="11579352" cy="1508105"/>
          </a:xfrm>
          <a:prstGeom prst="rect">
            <a:avLst/>
          </a:prstGeom>
          <a:noFill/>
        </p:spPr>
        <p:txBody>
          <a:bodyPr wrap="square">
            <a:spAutoFit/>
          </a:bodyPr>
          <a:lstStyle/>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OpenCV</a:t>
            </a:r>
            <a:endParaRPr lang="en-US" sz="1800" dirty="0">
              <a:effectLst/>
              <a:latin typeface="Times New Roman" panose="02020603050405020304" pitchFamily="18" charset="0"/>
              <a:ea typeface="MS Mincho" panose="02020609040205080304" pitchFamily="49" charset="-128"/>
            </a:endParaRPr>
          </a:p>
          <a:p>
            <a:pPr algn="just"/>
            <a:r>
              <a:rPr lang="en-US" sz="1800" dirty="0">
                <a:effectLst/>
                <a:latin typeface="Times New Roman" panose="02020603050405020304" pitchFamily="18" charset="0"/>
                <a:ea typeface="MS Mincho" panose="02020609040205080304" pitchFamily="49" charset="-128"/>
              </a:rPr>
              <a:t>OpenCV (Open-Source Computer vision) is permitted for both scholastic and commercial use. It is a library of programming functions mainly aimed at real-time computer vision. OpenCV's application has wide areas which includes 2D and 3D feature toolkits, Ego motion estimation, Facial recognition system, Gesture recognition, Motion understanding, Object identification Segmentation and recognition and Motion tracking. </a:t>
            </a:r>
            <a:endParaRPr lang="en-US" dirty="0"/>
          </a:p>
        </p:txBody>
      </p:sp>
    </p:spTree>
    <p:extLst>
      <p:ext uri="{BB962C8B-B14F-4D97-AF65-F5344CB8AC3E}">
        <p14:creationId xmlns:p14="http://schemas.microsoft.com/office/powerpoint/2010/main" val="216482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extBox 4">
            <a:extLst>
              <a:ext uri="{FF2B5EF4-FFF2-40B4-BE49-F238E27FC236}">
                <a16:creationId xmlns:a16="http://schemas.microsoft.com/office/drawing/2014/main" id="{61E2B962-3AB3-4C82-A8BD-82DB7BC7965C}"/>
              </a:ext>
            </a:extLst>
          </p:cNvPr>
          <p:cNvSpPr txBox="1"/>
          <p:nvPr/>
        </p:nvSpPr>
        <p:spPr>
          <a:xfrm>
            <a:off x="198915" y="944964"/>
            <a:ext cx="5447331" cy="4093428"/>
          </a:xfrm>
          <a:prstGeom prst="rect">
            <a:avLst/>
          </a:prstGeom>
          <a:noFill/>
        </p:spPr>
        <p:txBody>
          <a:bodyPr wrap="square">
            <a:spAutoFit/>
          </a:bodyPr>
          <a:lstStyle/>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Problem Formulation </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 </a:t>
            </a:r>
            <a:endParaRPr lang="en-US" sz="20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2000" spc="-5" dirty="0">
                <a:solidFill>
                  <a:srgbClr val="292929"/>
                </a:solidFill>
                <a:effectLst/>
                <a:latin typeface="Times New Roman" panose="02020603050405020304" pitchFamily="18" charset="0"/>
                <a:ea typeface="MS Mincho" panose="02020609040205080304" pitchFamily="49" charset="-128"/>
              </a:rPr>
              <a:t>One of the most annoying things happening in our era is looking for a parking spot and not being able to find one, especially when you had to be somewhere five minutes ago and you are currently looking for a parking spot for 20 minutes now. It is due to</a:t>
            </a:r>
            <a:r>
              <a:rPr lang="en-US" sz="2000" dirty="0">
                <a:effectLst/>
                <a:latin typeface="Times New Roman" panose="02020603050405020304" pitchFamily="18" charset="0"/>
                <a:ea typeface="MS Mincho" panose="02020609040205080304" pitchFamily="49" charset="-128"/>
              </a:rPr>
              <a:t> the proliferation in the number of vehicles on the road; traffic problems are bound to exist. Another reason is due to the fact that current transportation infrastructure and car park facility developed are unable to cope with the influx of vehicles on the road.</a:t>
            </a:r>
          </a:p>
        </p:txBody>
      </p:sp>
      <p:pic>
        <p:nvPicPr>
          <p:cNvPr id="4" name="Picture 3">
            <a:extLst>
              <a:ext uri="{FF2B5EF4-FFF2-40B4-BE49-F238E27FC236}">
                <a16:creationId xmlns:a16="http://schemas.microsoft.com/office/drawing/2014/main" id="{A4DCAD4E-805B-4844-BF96-5FE5D9E7C9B6}"/>
              </a:ext>
            </a:extLst>
          </p:cNvPr>
          <p:cNvPicPr>
            <a:picLocks noChangeAspect="1"/>
          </p:cNvPicPr>
          <p:nvPr/>
        </p:nvPicPr>
        <p:blipFill>
          <a:blip r:embed="rId2"/>
          <a:stretch>
            <a:fillRect/>
          </a:stretch>
        </p:blipFill>
        <p:spPr>
          <a:xfrm>
            <a:off x="6545756" y="3721399"/>
            <a:ext cx="5447330" cy="2650303"/>
          </a:xfrm>
          <a:prstGeom prst="rect">
            <a:avLst/>
          </a:prstGeom>
        </p:spPr>
      </p:pic>
      <p:pic>
        <p:nvPicPr>
          <p:cNvPr id="7" name="Picture 6">
            <a:extLst>
              <a:ext uri="{FF2B5EF4-FFF2-40B4-BE49-F238E27FC236}">
                <a16:creationId xmlns:a16="http://schemas.microsoft.com/office/drawing/2014/main" id="{60AFFFE7-D369-4AE3-A012-189B56C68FBE}"/>
              </a:ext>
            </a:extLst>
          </p:cNvPr>
          <p:cNvPicPr>
            <a:picLocks noChangeAspect="1"/>
          </p:cNvPicPr>
          <p:nvPr/>
        </p:nvPicPr>
        <p:blipFill>
          <a:blip r:embed="rId3"/>
          <a:stretch>
            <a:fillRect/>
          </a:stretch>
        </p:blipFill>
        <p:spPr>
          <a:xfrm>
            <a:off x="6545755" y="707452"/>
            <a:ext cx="5447330" cy="2991778"/>
          </a:xfrm>
          <a:prstGeom prst="rect">
            <a:avLst/>
          </a:prstGeom>
        </p:spPr>
      </p:pic>
    </p:spTree>
    <p:extLst>
      <p:ext uri="{BB962C8B-B14F-4D97-AF65-F5344CB8AC3E}">
        <p14:creationId xmlns:p14="http://schemas.microsoft.com/office/powerpoint/2010/main" val="181995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extBox 4">
            <a:extLst>
              <a:ext uri="{FF2B5EF4-FFF2-40B4-BE49-F238E27FC236}">
                <a16:creationId xmlns:a16="http://schemas.microsoft.com/office/drawing/2014/main" id="{D726059A-EDFE-442D-A41A-6095AF9AD142}"/>
              </a:ext>
            </a:extLst>
          </p:cNvPr>
          <p:cNvSpPr txBox="1"/>
          <p:nvPr/>
        </p:nvSpPr>
        <p:spPr>
          <a:xfrm>
            <a:off x="5168" y="997125"/>
            <a:ext cx="5627536" cy="4708981"/>
          </a:xfrm>
          <a:prstGeom prst="rect">
            <a:avLst/>
          </a:prstGeom>
          <a:noFill/>
        </p:spPr>
        <p:txBody>
          <a:bodyPr wrap="square">
            <a:spAutoFit/>
          </a:bodyPr>
          <a:lstStyle/>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Solution regarding this project</a:t>
            </a:r>
            <a:r>
              <a:rPr lang="en-US" sz="2000" dirty="0">
                <a:effectLst/>
                <a:latin typeface="Times New Roman" panose="02020603050405020304" pitchFamily="18" charset="0"/>
                <a:ea typeface="MS Mincho" panose="02020609040205080304" pitchFamily="49" charset="-128"/>
              </a:rPr>
              <a:t>:</a:t>
            </a:r>
          </a:p>
          <a:p>
            <a:pPr marL="0" marR="0" algn="just">
              <a:spcBef>
                <a:spcPts val="0"/>
              </a:spcBef>
              <a:spcAft>
                <a:spcPts val="0"/>
              </a:spcAft>
            </a:pPr>
            <a:r>
              <a:rPr lang="en-US" sz="2000" spc="-5" dirty="0">
                <a:solidFill>
                  <a:srgbClr val="292929"/>
                </a:solidFill>
                <a:effectLst/>
                <a:latin typeface="Times New Roman" panose="02020603050405020304" pitchFamily="18" charset="0"/>
                <a:ea typeface="MS Mincho" panose="02020609040205080304" pitchFamily="49" charset="-128"/>
              </a:rPr>
              <a:t>However, any problem must have a solution, or more solutions, based on complexity and efficiency. There are many solutions for smart parking systems out there, including deep learning implementations, weight sensors, light sensors and all of that science fiction stuff that surrounds the world these days.</a:t>
            </a:r>
            <a:r>
              <a:rPr lang="en-US" sz="2000" dirty="0">
                <a:effectLst/>
                <a:latin typeface="Times New Roman" panose="02020603050405020304" pitchFamily="18" charset="0"/>
                <a:ea typeface="MS Mincho" panose="02020609040205080304" pitchFamily="49" charset="-128"/>
              </a:rPr>
              <a:t> To alleviate the aforementioned problems, the smart parking system has been developed. With the implementation of the smart parking system, patrons can easily locate and secure a vacant parking space at any car park deemed convenient to them. With vehicle detection sensors aplenty on the market, the choices made may defer due to the different requirements in addition to the its pros and cons.</a:t>
            </a:r>
          </a:p>
        </p:txBody>
      </p:sp>
      <p:sp>
        <p:nvSpPr>
          <p:cNvPr id="7" name="TextBox 6">
            <a:extLst>
              <a:ext uri="{FF2B5EF4-FFF2-40B4-BE49-F238E27FC236}">
                <a16:creationId xmlns:a16="http://schemas.microsoft.com/office/drawing/2014/main" id="{AF79E7FD-1A1D-4544-92DB-827209F9D92C}"/>
              </a:ext>
            </a:extLst>
          </p:cNvPr>
          <p:cNvSpPr txBox="1"/>
          <p:nvPr/>
        </p:nvSpPr>
        <p:spPr>
          <a:xfrm>
            <a:off x="5829300" y="1469675"/>
            <a:ext cx="6135624" cy="3477875"/>
          </a:xfrm>
          <a:prstGeom prst="rect">
            <a:avLst/>
          </a:prstGeom>
          <a:noFill/>
        </p:spPr>
        <p:txBody>
          <a:bodyPr wrap="square">
            <a:spAutoFit/>
          </a:bodyPr>
          <a:lstStyle/>
          <a:p>
            <a:pPr marL="0" marR="0" algn="just">
              <a:spcBef>
                <a:spcPts val="0"/>
              </a:spcBef>
              <a:spcAft>
                <a:spcPts val="0"/>
              </a:spcAft>
            </a:pPr>
            <a:r>
              <a:rPr lang="en-US" sz="2000" spc="-5" dirty="0">
                <a:solidFill>
                  <a:srgbClr val="292929"/>
                </a:solidFill>
                <a:effectLst/>
                <a:latin typeface="Times New Roman" panose="02020603050405020304" pitchFamily="18" charset="0"/>
                <a:ea typeface="MS Mincho" panose="02020609040205080304" pitchFamily="49" charset="-128"/>
              </a:rPr>
              <a:t>This project is focusing trough one of the finest approaches to a smart parking system using only a webcam and few lines of code. The concept behind this solution is quite simple. It is composed of two scripts with the following roles: Select the coordinates of the parking spaces and save them into a file and get the coordinates from the file and decide if the spot is available or not. The reason for splitting this solution in two scripts is strictly related to avoiding to select the spots every time you want to see if there are any available spots especially if used the same location a use before.</a:t>
            </a:r>
            <a:endParaRPr lang="en-US" sz="20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116365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extBox 4">
            <a:extLst>
              <a:ext uri="{FF2B5EF4-FFF2-40B4-BE49-F238E27FC236}">
                <a16:creationId xmlns:a16="http://schemas.microsoft.com/office/drawing/2014/main" id="{5C508709-A609-47E6-AD1B-402964FC2FF0}"/>
              </a:ext>
            </a:extLst>
          </p:cNvPr>
          <p:cNvSpPr txBox="1"/>
          <p:nvPr/>
        </p:nvSpPr>
        <p:spPr>
          <a:xfrm>
            <a:off x="210312" y="1022938"/>
            <a:ext cx="6126480" cy="4592668"/>
          </a:xfrm>
          <a:prstGeom prst="rect">
            <a:avLst/>
          </a:prstGeom>
          <a:noFill/>
        </p:spPr>
        <p:txBody>
          <a:bodyPr wrap="square">
            <a:spAutoFit/>
          </a:bodyPr>
          <a:lstStyle/>
          <a:p>
            <a:pPr marL="0" marR="0" algn="just">
              <a:lnSpc>
                <a:spcPct val="115000"/>
              </a:lnSpc>
              <a:spcBef>
                <a:spcPts val="0"/>
              </a:spcBef>
              <a:spcAft>
                <a:spcPts val="1000"/>
              </a:spcAft>
            </a:pPr>
            <a:r>
              <a:rPr lang="en-US" sz="1800" b="1" dirty="0">
                <a:effectLst/>
                <a:latin typeface="Times New Roman" panose="02020603050405020304" pitchFamily="18" charset="0"/>
                <a:ea typeface="MS Mincho" panose="02020609040205080304" pitchFamily="49" charset="-128"/>
              </a:rPr>
              <a:t>ALGORITHM</a:t>
            </a:r>
            <a:endParaRPr lang="en-US" sz="1800" dirty="0">
              <a:effectLst/>
              <a:latin typeface="Times New Roman" panose="02020603050405020304" pitchFamily="18" charset="0"/>
              <a:ea typeface="MS Mincho" panose="02020609040205080304" pitchFamily="49" charset="-128"/>
            </a:endParaRPr>
          </a:p>
          <a:p>
            <a:pPr marL="0" marR="0" algn="just">
              <a:lnSpc>
                <a:spcPct val="115000"/>
              </a:lnSpc>
              <a:spcBef>
                <a:spcPts val="0"/>
              </a:spcBef>
              <a:spcAft>
                <a:spcPts val="1000"/>
              </a:spcAft>
            </a:pPr>
            <a:r>
              <a:rPr lang="en-US" sz="1800" dirty="0">
                <a:effectLst/>
                <a:latin typeface="Times New Roman" panose="02020603050405020304" pitchFamily="18" charset="0"/>
                <a:ea typeface="MS Mincho" panose="02020609040205080304" pitchFamily="49" charset="-128"/>
              </a:rPr>
              <a:t> We have used two algorithms to build the application of Smart Parking System.</a:t>
            </a:r>
          </a:p>
          <a:p>
            <a:pPr marL="0" marR="0" algn="just">
              <a:lnSpc>
                <a:spcPct val="115000"/>
              </a:lnSpc>
              <a:spcBef>
                <a:spcPts val="0"/>
              </a:spcBef>
              <a:spcAft>
                <a:spcPts val="1000"/>
              </a:spcAft>
            </a:pPr>
            <a:r>
              <a:rPr lang="en-US" sz="1800" b="1" dirty="0">
                <a:effectLst/>
                <a:latin typeface="Times New Roman" panose="02020603050405020304" pitchFamily="18" charset="0"/>
                <a:ea typeface="MS Mincho" panose="02020609040205080304" pitchFamily="49" charset="-128"/>
              </a:rPr>
              <a:t> OpenCV</a:t>
            </a:r>
            <a:endParaRPr lang="en-US" sz="1800" dirty="0">
              <a:effectLst/>
              <a:latin typeface="Times New Roman" panose="02020603050405020304" pitchFamily="18" charset="0"/>
              <a:ea typeface="MS Mincho" panose="02020609040205080304" pitchFamily="49" charset="-128"/>
            </a:endParaRPr>
          </a:p>
          <a:p>
            <a:pPr marL="0" marR="0" algn="just">
              <a:lnSpc>
                <a:spcPct val="115000"/>
              </a:lnSpc>
              <a:spcBef>
                <a:spcPts val="0"/>
              </a:spcBef>
              <a:spcAft>
                <a:spcPts val="1000"/>
              </a:spcAft>
            </a:pPr>
            <a:r>
              <a:rPr lang="en-US" sz="1800" dirty="0">
                <a:effectLst/>
                <a:latin typeface="Times New Roman" panose="02020603050405020304" pitchFamily="18" charset="0"/>
                <a:ea typeface="MS Mincho" panose="02020609040205080304" pitchFamily="49" charset="-128"/>
              </a:rPr>
              <a:t> The still image file is a frame of the video file and after the code is executed, the still image shows and with the mouse, a quadrilateral would be constructed from its three input points. Coordinates of the input points are stored in a YAML file and then the letter ‘q’ shall be pressed to initialize the display of the video feed. The quadrilaterals created to zone each parking slot are outlined either red or green. Red means that the computer recognizes the parking space within the quadrilateral as occupied by a car and green means it is available for parking.</a:t>
            </a:r>
          </a:p>
        </p:txBody>
      </p:sp>
      <p:pic>
        <p:nvPicPr>
          <p:cNvPr id="6" name="Picture 5">
            <a:extLst>
              <a:ext uri="{FF2B5EF4-FFF2-40B4-BE49-F238E27FC236}">
                <a16:creationId xmlns:a16="http://schemas.microsoft.com/office/drawing/2014/main" id="{F8C79D79-1093-403D-A3DC-C063D2527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7925" y="1022938"/>
            <a:ext cx="3807524" cy="4592668"/>
          </a:xfrm>
          <a:prstGeom prst="rect">
            <a:avLst/>
          </a:prstGeom>
        </p:spPr>
      </p:pic>
    </p:spTree>
    <p:extLst>
      <p:ext uri="{BB962C8B-B14F-4D97-AF65-F5344CB8AC3E}">
        <p14:creationId xmlns:p14="http://schemas.microsoft.com/office/powerpoint/2010/main" val="175649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2">
            <a:extLst>
              <a:ext uri="{FF2B5EF4-FFF2-40B4-BE49-F238E27FC236}">
                <a16:creationId xmlns:a16="http://schemas.microsoft.com/office/drawing/2014/main" id="{6426D84C-9BFD-4BB9-B730-1AB6A05AE2A3}"/>
              </a:ext>
            </a:extLst>
          </p:cNvPr>
          <p:cNvSpPr>
            <a:spLocks noChangeArrowheads="1"/>
          </p:cNvSpPr>
          <p:nvPr/>
        </p:nvSpPr>
        <p:spPr bwMode="auto">
          <a:xfrm>
            <a:off x="5168" y="1055458"/>
            <a:ext cx="62545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Architecture of System</a:t>
            </a:r>
            <a:endParaRPr kumimoji="0" lang="en-US" altLang="ja-JP"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The smart parking system proposed in this paper consists of three main components.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These are the parking detection nodes with incorporated Wi-Fi access points (APs) deployed within each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major section of the parking facility, a wireless local area network (WLAN) integrated local base station, and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notification system for information delivery. The architecture of the proposed system is shown in Figure 1.</a:t>
            </a:r>
            <a:endParaRPr kumimoji="0" lang="en-US" altLang="ja-JP"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2000" b="0" i="0" u="none" strike="noStrike" cap="none" normalizeH="0" baseline="0" dirty="0">
              <a:ln>
                <a:noFill/>
              </a:ln>
              <a:solidFill>
                <a:schemeClr val="tx1"/>
              </a:solidFill>
              <a:effectLst/>
              <a:latin typeface="Arial" panose="020B0604020202020204" pitchFamily="34" charset="0"/>
            </a:endParaRPr>
          </a:p>
        </p:txBody>
      </p:sp>
      <p:pic>
        <p:nvPicPr>
          <p:cNvPr id="1025" name="Picture 3">
            <a:extLst>
              <a:ext uri="{FF2B5EF4-FFF2-40B4-BE49-F238E27FC236}">
                <a16:creationId xmlns:a16="http://schemas.microsoft.com/office/drawing/2014/main" id="{30C83926-DF05-4D31-9C19-9DE415B04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668" y="1279640"/>
            <a:ext cx="5782115" cy="3950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22B97BB-A1A2-458A-BDCA-43AA6373E4DC}"/>
              </a:ext>
            </a:extLst>
          </p:cNvPr>
          <p:cNvSpPr>
            <a:spLocks noChangeArrowheads="1"/>
          </p:cNvSpPr>
          <p:nvPr/>
        </p:nvSpPr>
        <p:spPr bwMode="auto">
          <a:xfrm>
            <a:off x="-4" y="4217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1380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8D03252-52AC-4FEE-9E54-84F69B0E7FCF}"/>
              </a:ext>
            </a:extLst>
          </p:cNvPr>
          <p:cNvSpPr txBox="1">
            <a:spLocks noChangeArrowheads="1"/>
          </p:cNvSpPr>
          <p:nvPr/>
        </p:nvSpPr>
        <p:spPr>
          <a:xfrm>
            <a:off x="5168" y="-105131"/>
            <a:ext cx="12191999" cy="860425"/>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mes" pitchFamily="2" charset="0"/>
                <a:ea typeface="+mj-ea"/>
                <a:cs typeface="+mj-cs"/>
              </a:rPr>
              <a:t>School of Computing Science &amp; Engineering</a:t>
            </a:r>
          </a:p>
          <a:p>
            <a:pPr lvl="0" algn="ctr">
              <a:lnSpc>
                <a:spcPct val="90000"/>
              </a:lnSpc>
              <a:spcBef>
                <a:spcPct val="0"/>
              </a:spcBef>
              <a:defRPr/>
            </a:pPr>
            <a:r>
              <a:rPr lang="en-US" altLang="zh-CN" b="1" dirty="0">
                <a:solidFill>
                  <a:schemeClr val="bg1"/>
                </a:solidFill>
                <a:latin typeface="Times" pitchFamily="2" charset="0"/>
                <a:ea typeface="+mj-ea"/>
                <a:cs typeface="+mj-cs"/>
              </a:rPr>
              <a:t>                            Course Name :Project-2</a:t>
            </a:r>
            <a:endParaRPr lang="en-US" b="1" dirty="0">
              <a:solidFill>
                <a:schemeClr val="bg1"/>
              </a:solidFill>
              <a:latin typeface="Times" pitchFamily="2" charset="0"/>
            </a:endParaRPr>
          </a:p>
          <a:p>
            <a:pPr algn="ctr">
              <a:lnSpc>
                <a:spcPct val="90000"/>
              </a:lnSpc>
              <a:spcBef>
                <a:spcPct val="0"/>
              </a:spcBef>
              <a:defRPr/>
            </a:pPr>
            <a:endParaRPr lang="en-IN" b="1" dirty="0">
              <a:solidFill>
                <a:schemeClr val="bg1"/>
              </a:solidFill>
              <a:latin typeface="Times" pitchFamily="2" charset="0"/>
            </a:endParaRPr>
          </a:p>
          <a:p>
            <a:pPr lvl="0" algn="ctr">
              <a:lnSpc>
                <a:spcPct val="90000"/>
              </a:lnSpc>
              <a:spcBef>
                <a:spcPct val="0"/>
              </a:spcBef>
              <a:defRPr/>
            </a:pPr>
            <a:endParaRPr lang="en-IN" b="1" dirty="0">
              <a:solidFill>
                <a:schemeClr val="bg1"/>
              </a:solidFill>
              <a:latin typeface="Times" pitchFamily="2" charset="0"/>
            </a:endParaRPr>
          </a:p>
          <a:p>
            <a:pPr marL="0" marR="0" algn="ctr">
              <a:spcBef>
                <a:spcPts val="0"/>
              </a:spcBef>
              <a:spcAft>
                <a:spcPts val="0"/>
              </a:spcAft>
            </a:pP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29" name="Title 1">
            <a:extLst>
              <a:ext uri="{FF2B5EF4-FFF2-40B4-BE49-F238E27FC236}">
                <a16:creationId xmlns:a16="http://schemas.microsoft.com/office/drawing/2014/main" id="{44E892C6-CEAF-4E89-8D51-9D0972C3F63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lang="en-US" altLang="zh-CN" b="1" dirty="0">
                <a:solidFill>
                  <a:schemeClr val="bg1"/>
                </a:solidFill>
                <a:latin typeface="Tinos"/>
              </a:rPr>
              <a:t>Program Name: B-TECH CSE 	                                                                                                                                                               Sem: IV</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extBox 4">
            <a:extLst>
              <a:ext uri="{FF2B5EF4-FFF2-40B4-BE49-F238E27FC236}">
                <a16:creationId xmlns:a16="http://schemas.microsoft.com/office/drawing/2014/main" id="{2709ABB9-ADEB-4C67-B4E3-672EDA4A684E}"/>
              </a:ext>
            </a:extLst>
          </p:cNvPr>
          <p:cNvSpPr txBox="1"/>
          <p:nvPr/>
        </p:nvSpPr>
        <p:spPr>
          <a:xfrm>
            <a:off x="207261" y="771967"/>
            <a:ext cx="11777472" cy="5868273"/>
          </a:xfrm>
          <a:prstGeom prst="rect">
            <a:avLst/>
          </a:prstGeom>
          <a:noFill/>
        </p:spPr>
        <p:txBody>
          <a:bodyPr wrap="square">
            <a:spAutoFit/>
          </a:bodyPr>
          <a:lstStyle/>
          <a:p>
            <a:pPr marL="0" marR="0" algn="just">
              <a:lnSpc>
                <a:spcPct val="115000"/>
              </a:lnSpc>
              <a:spcBef>
                <a:spcPts val="0"/>
              </a:spcBef>
              <a:spcAft>
                <a:spcPts val="1000"/>
              </a:spcAft>
            </a:pPr>
            <a:r>
              <a:rPr lang="en-US" sz="2000" b="1" dirty="0">
                <a:effectLst/>
                <a:latin typeface="Times New Roman" panose="02020603050405020304" pitchFamily="18" charset="0"/>
                <a:ea typeface="MS Mincho" panose="02020609040205080304" pitchFamily="49" charset="-128"/>
              </a:rPr>
              <a:t>CHAPTER-2 </a:t>
            </a:r>
            <a:r>
              <a:rPr lang="en-US" dirty="0">
                <a:latin typeface="Times New Roman" panose="02020603050405020304" pitchFamily="18" charset="0"/>
                <a:ea typeface="MS Mincho" panose="02020609040205080304" pitchFamily="49" charset="-128"/>
              </a:rPr>
              <a:t>		</a:t>
            </a:r>
            <a:r>
              <a:rPr lang="en-US" sz="2000" b="1" dirty="0">
                <a:effectLst/>
                <a:latin typeface="Times New Roman" panose="02020603050405020304" pitchFamily="18" charset="0"/>
                <a:ea typeface="MS Mincho" panose="02020609040205080304" pitchFamily="49" charset="-128"/>
              </a:rPr>
              <a:t>Literature Survey</a:t>
            </a:r>
            <a:endParaRPr lang="en-US" sz="1800" dirty="0">
              <a:effectLst/>
              <a:latin typeface="Times New Roman" panose="02020603050405020304" pitchFamily="18" charset="0"/>
              <a:ea typeface="MS Mincho" panose="02020609040205080304" pitchFamily="49" charset="-128"/>
            </a:endParaRPr>
          </a:p>
          <a:p>
            <a:pPr marL="0" marR="0" algn="just">
              <a:spcBef>
                <a:spcPts val="0"/>
              </a:spcBef>
              <a:spcAft>
                <a:spcPts val="0"/>
              </a:spcAft>
            </a:pPr>
            <a:r>
              <a:rPr lang="en-US" sz="1800" dirty="0">
                <a:effectLst/>
                <a:latin typeface="Times New Roman" panose="02020603050405020304" pitchFamily="18" charset="0"/>
                <a:ea typeface="MS Mincho" panose="02020609040205080304" pitchFamily="49" charset="-128"/>
              </a:rPr>
              <a:t>Ming-Yee Chiu et al. proposed a method for counting the vehicles at the checkpoint from which the number of available parking spaces can be counted [1]. The counting is performed by installation of the induction loop sensors under the road surface. Although the usage of sensors was less costly, not easily affected by environmental conditions and it detects accurately however, it installation was difficult and cause damage to roads. It was also difficult to maintain it in case of malfunction [2]. Image processing is a hot research subject for quite a while and has scope for some developments in innovative applications. Image processing is required in all the major developing and advanced sectors of society like medical, security, engineering, entertainment, media and much more. Distinctive image pre-processing strategies important to accomplish higher exactness utilizing techniques like RGB to grey, blurring, thresholding and contouring [3] is significant. In certain areas enormous number of pictures are required to get to certain data. The Histogram method is executed to get statistical data from a image and categorize the image as poor or good [4]. It is likewise utilized for the normalization and equalizing the image. For mall, redundant or unwanted fragments in a image a two phase outline work of Histogram handling for separating and choice to expel undesirable little messages from a picture is utilized [5]. In License Plate Detection the text extraction is the significant objective in this way image processing turns into the most essential part preceding image to text conversion. The methodology in [6] uses the strategy for corner focuses for text extraction in document images. It has fixed parameters appointed for various kinds of pictures like handwritten, typewritten, skewed, etc. and it is very quick. Paper [7] proposes the strategy for detecting license plate in an image taken from varied distances and different illuminations utilizing wavelet change and masking out potential license part. After the processing is finished then the processed image can be given to the Tesseract OCR Machine to change over the image into text utilizing command line interface [8].</a:t>
            </a:r>
          </a:p>
          <a:p>
            <a:pPr marL="0" marR="0" algn="just">
              <a:spcBef>
                <a:spcPts val="0"/>
              </a:spcBef>
              <a:spcAft>
                <a:spcPts val="0"/>
              </a:spcAft>
            </a:pPr>
            <a:r>
              <a:rPr lang="en-US" sz="2000" b="1" dirty="0">
                <a:effectLst/>
                <a:latin typeface="Times New Roman" panose="02020603050405020304" pitchFamily="18" charset="0"/>
                <a:ea typeface="MS Mincho" panose="02020609040205080304" pitchFamily="49" charset="-128"/>
              </a:rPr>
              <a:t> </a:t>
            </a:r>
            <a:endParaRPr lang="en-US" sz="18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1901260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1365</TotalTime>
  <Words>2565</Words>
  <Application>Microsoft Office PowerPoint</Application>
  <PresentationFormat>Widescreen</PresentationFormat>
  <Paragraphs>171</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Apple Chancery</vt:lpstr>
      <vt:lpstr>Arial</vt:lpstr>
      <vt:lpstr>Bradley Hand</vt:lpstr>
      <vt:lpstr>Calibri</vt:lpstr>
      <vt:lpstr>Calibri Light</vt:lpstr>
      <vt:lpstr>Times</vt:lpstr>
      <vt:lpstr>Times New Roman</vt:lpstr>
      <vt:lpstr>Tinos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Bibek Jha</cp:lastModifiedBy>
  <cp:revision>123</cp:revision>
  <dcterms:created xsi:type="dcterms:W3CDTF">2020-05-05T09:43:45Z</dcterms:created>
  <dcterms:modified xsi:type="dcterms:W3CDTF">2022-03-02T07:03:19Z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269417</vt:lpwstr>
  </property>
  <property fmtid="{D5CDD505-2E9C-101B-9397-08002B2CF9AE}" pid="3" name="NXPowerLiteSettings">
    <vt:lpwstr>C7000400038000</vt:lpwstr>
  </property>
  <property fmtid="{D5CDD505-2E9C-101B-9397-08002B2CF9AE}" pid="4" name="NXPowerLiteVersion">
    <vt:lpwstr>S9.0.3</vt:lpwstr>
  </property>
</Properties>
</file>